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DM Sans Medium"/>
      <p:regular r:id="rId95"/>
      <p:bold r:id="rId96"/>
      <p:italic r:id="rId97"/>
      <p:boldItalic r:id="rId98"/>
    </p:embeddedFont>
    <p:embeddedFont>
      <p:font typeface="Roboto"/>
      <p:regular r:id="rId99"/>
      <p:bold r:id="rId100"/>
      <p:italic r:id="rId101"/>
      <p:boldItalic r:id="rId102"/>
    </p:embeddedFont>
    <p:embeddedFont>
      <p:font typeface="Roboto Medium"/>
      <p:regular r:id="rId103"/>
      <p:bold r:id="rId104"/>
      <p:italic r:id="rId105"/>
      <p:boldItalic r:id="rId106"/>
    </p:embeddedFont>
    <p:embeddedFont>
      <p:font typeface="DM Sans"/>
      <p:regular r:id="rId107"/>
      <p:bold r:id="rId108"/>
      <p:italic r:id="rId109"/>
      <p:boldItalic r:id="rId110"/>
    </p:embeddedFont>
    <p:embeddedFont>
      <p:font typeface="PT Mono"/>
      <p:regular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DMSans-regular.fntdata"/><Relationship Id="rId106" Type="http://schemas.openxmlformats.org/officeDocument/2006/relationships/font" Target="fonts/RobotoMedium-boldItalic.fntdata"/><Relationship Id="rId105" Type="http://schemas.openxmlformats.org/officeDocument/2006/relationships/font" Target="fonts/RobotoMedium-italic.fntdata"/><Relationship Id="rId104" Type="http://schemas.openxmlformats.org/officeDocument/2006/relationships/font" Target="fonts/RobotoMedium-bold.fntdata"/><Relationship Id="rId109" Type="http://schemas.openxmlformats.org/officeDocument/2006/relationships/font" Target="fonts/DMSans-italic.fntdata"/><Relationship Id="rId108" Type="http://schemas.openxmlformats.org/officeDocument/2006/relationships/font" Target="fonts/DMSans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edium-regular.fntdata"/><Relationship Id="rId102" Type="http://schemas.openxmlformats.org/officeDocument/2006/relationships/font" Target="fonts/Roboto-boldItalic.fntdata"/><Relationship Id="rId101" Type="http://schemas.openxmlformats.org/officeDocument/2006/relationships/font" Target="fonts/Roboto-italic.fntdata"/><Relationship Id="rId100" Type="http://schemas.openxmlformats.org/officeDocument/2006/relationships/font" Target="fonts/Robo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DMSansMedium-regular.fntdata"/><Relationship Id="rId94" Type="http://schemas.openxmlformats.org/officeDocument/2006/relationships/slide" Target="slides/slide89.xml"/><Relationship Id="rId97" Type="http://schemas.openxmlformats.org/officeDocument/2006/relationships/font" Target="fonts/DMSansMedium-italic.fntdata"/><Relationship Id="rId96" Type="http://schemas.openxmlformats.org/officeDocument/2006/relationships/font" Target="fonts/DMSansMedium-bold.fntdata"/><Relationship Id="rId11" Type="http://schemas.openxmlformats.org/officeDocument/2006/relationships/slide" Target="slides/slide6.xml"/><Relationship Id="rId99" Type="http://schemas.openxmlformats.org/officeDocument/2006/relationships/font" Target="fonts/Roboto-regular.fntdata"/><Relationship Id="rId10" Type="http://schemas.openxmlformats.org/officeDocument/2006/relationships/slide" Target="slides/slide5.xml"/><Relationship Id="rId98" Type="http://schemas.openxmlformats.org/officeDocument/2006/relationships/font" Target="fonts/DMSans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DMSans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1" Type="http://schemas.openxmlformats.org/officeDocument/2006/relationships/font" Target="fonts/PTMono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99579459c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99579459c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9579459c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99579459c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99579459c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99579459c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99579459c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99579459c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99579459cd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99579459cd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9579459cd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9579459c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99579459c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99579459c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9579459c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99579459c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99579459c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99579459c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9579459cd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99579459c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3f15c25f4_2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3f15c25f4_2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99579459cd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99579459cd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9579459cd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99579459cd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99579459cd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99579459cd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including in “returndata buffer” the revert status of the call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99579459cd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99579459cd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99579459c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99579459c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9579459cd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99579459cd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99579459cd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99579459cd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99579459cd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99579459c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99579459cd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99579459cd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99579459cd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99579459cd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3f15c25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3f15c25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99579459cd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99579459c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99579459cd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99579459cd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to the extent that they influence the other side effects.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“Consider the difficulty if we insisted on equivalent stack or memory …”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99579459cd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99579459cd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that the gas costs of an execution are determined by the sequence of opcodes, the reverse is *almost* true. Blah blah blah…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99579459cd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99579459c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99579459cd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99579459cd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99579459cd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99579459cd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99579459cd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99579459cd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99579459cd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99579459cd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99579459cd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99579459c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9579459cd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99579459cd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99579459c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99579459c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99925baf0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99925baf0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99579459cd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99579459cd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99925baf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99925baf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99925baf0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99925baf0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99925baf0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99925baf0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99925baf0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99925baf0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99925baf0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99925baf0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99925baf0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99925baf0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a7e632726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a7e63272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a7e63272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a7e63272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99579459c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99579459c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a7e63272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a7e63272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a7e632726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a7e632726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a7e63272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a7e63272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3a7e632726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3a7e632726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3a7e632726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3a7e632726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a7e6327262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a7e6327262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a7e6327262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3a7e6327262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a7e632726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a7e632726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3a7e6327262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3a7e632726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a7e6327262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a7e6327262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99579459c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99579459c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a7f85bb6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3a7f85bb6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3a7f85bb67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3a7f85bb67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3a7f85bb6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3a7f85bb6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“After all, we can declare two 'mathematical' functions to be 'extensionally equal' if they produce the same output values on the same input values”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399925baf0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399925baf0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99925baf0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99925baf0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90efe498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90efe498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99925baf0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99925baf0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99925baf0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99925baf0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399925baf0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399925baf0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399925baf0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399925baf0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9579459c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99579459c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99925baf0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99925baf0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99925baf0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399925baf0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399925baf0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399925baf0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99925baf0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399925baf0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99925baf03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99925baf03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99925baf0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99925baf0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99925baf03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399925baf03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399925baf03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399925baf03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99925baf03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99925baf03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03f15c2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03f15c2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9579459c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99579459c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1e0b1287a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1e0b1287a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b6507f855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b6507f855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b6507f855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1b6507f855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0f6198e95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0f6198e95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2114d603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2114d603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0f6198e952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20f6198e952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b6507f855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b6507f855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1b6507f855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1b6507f855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1b6507f8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1b6507f8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b6507f855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b6507f855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99579459c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99579459c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[1]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34975" y="744575"/>
            <a:ext cx="780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5200"/>
              <a:buNone/>
              <a:defRPr sz="5200">
                <a:solidFill>
                  <a:srgbClr val="191D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35050" y="2834125"/>
            <a:ext cx="780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None/>
              <a:defRPr sz="2800">
                <a:solidFill>
                  <a:srgbClr val="191D19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5527050" y="4039234"/>
            <a:ext cx="29454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1400"/>
              <a:buNone/>
              <a:defRPr sz="1400">
                <a:solidFill>
                  <a:srgbClr val="191D19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534850" y="270350"/>
            <a:ext cx="7800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9651"/>
              </a:buClr>
              <a:buSzPts val="1400"/>
              <a:buFont typeface="PT Mono"/>
              <a:buNone/>
              <a:defRPr b="1" sz="1400">
                <a:solidFill>
                  <a:srgbClr val="27965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50" y="4251650"/>
            <a:ext cx="1144250" cy="3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Code [2]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type="title"/>
          </p:nvPr>
        </p:nvSpPr>
        <p:spPr>
          <a:xfrm>
            <a:off x="311700" y="25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1437275" y="1796575"/>
            <a:ext cx="29037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4803030" y="1796575"/>
            <a:ext cx="29037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Code [3]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311700" y="448056"/>
            <a:ext cx="360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1554475"/>
            <a:ext cx="3502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4511350" y="1149375"/>
            <a:ext cx="4145100" cy="33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[1]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3117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48324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[2]">
  <p:cSld name="TITLE_AND_TWO_COLUMNS_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39999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832400" y="1152475"/>
            <a:ext cx="3999900" cy="29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[1]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5"/>
          <p:cNvSpPr/>
          <p:nvPr>
            <p:ph idx="2" type="pic"/>
          </p:nvPr>
        </p:nvSpPr>
        <p:spPr>
          <a:xfrm>
            <a:off x="42385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5"/>
          <p:cNvSpPr txBox="1"/>
          <p:nvPr>
            <p:ph idx="3" type="subTitle"/>
          </p:nvPr>
        </p:nvSpPr>
        <p:spPr>
          <a:xfrm>
            <a:off x="40947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4" type="subTitle"/>
          </p:nvPr>
        </p:nvSpPr>
        <p:spPr>
          <a:xfrm>
            <a:off x="40947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5" type="body"/>
          </p:nvPr>
        </p:nvSpPr>
        <p:spPr>
          <a:xfrm>
            <a:off x="329115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5"/>
          <p:cNvSpPr/>
          <p:nvPr>
            <p:ph idx="6" type="pic"/>
          </p:nvPr>
        </p:nvSpPr>
        <p:spPr>
          <a:xfrm>
            <a:off x="340330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5"/>
          <p:cNvSpPr txBox="1"/>
          <p:nvPr>
            <p:ph idx="7" type="subTitle"/>
          </p:nvPr>
        </p:nvSpPr>
        <p:spPr>
          <a:xfrm>
            <a:off x="338892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8" type="subTitle"/>
          </p:nvPr>
        </p:nvSpPr>
        <p:spPr>
          <a:xfrm>
            <a:off x="338892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9" type="body"/>
          </p:nvPr>
        </p:nvSpPr>
        <p:spPr>
          <a:xfrm>
            <a:off x="627060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5"/>
          <p:cNvSpPr/>
          <p:nvPr>
            <p:ph idx="13" type="pic"/>
          </p:nvPr>
        </p:nvSpPr>
        <p:spPr>
          <a:xfrm>
            <a:off x="638275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5"/>
          <p:cNvSpPr txBox="1"/>
          <p:nvPr>
            <p:ph idx="14" type="subTitle"/>
          </p:nvPr>
        </p:nvSpPr>
        <p:spPr>
          <a:xfrm>
            <a:off x="636837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5" type="subTitle"/>
          </p:nvPr>
        </p:nvSpPr>
        <p:spPr>
          <a:xfrm>
            <a:off x="636837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[2]">
  <p:cSld name="TITLE_AND_TWO_COLUMNS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6"/>
          <p:cNvSpPr/>
          <p:nvPr>
            <p:ph idx="2" type="pic"/>
          </p:nvPr>
        </p:nvSpPr>
        <p:spPr>
          <a:xfrm>
            <a:off x="42385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6"/>
          <p:cNvSpPr txBox="1"/>
          <p:nvPr>
            <p:ph idx="3" type="subTitle"/>
          </p:nvPr>
        </p:nvSpPr>
        <p:spPr>
          <a:xfrm>
            <a:off x="40947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40947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5" type="body"/>
          </p:nvPr>
        </p:nvSpPr>
        <p:spPr>
          <a:xfrm>
            <a:off x="329115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6" name="Google Shape;96;p16"/>
          <p:cNvSpPr/>
          <p:nvPr>
            <p:ph idx="6" type="pic"/>
          </p:nvPr>
        </p:nvSpPr>
        <p:spPr>
          <a:xfrm>
            <a:off x="340330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6"/>
          <p:cNvSpPr txBox="1"/>
          <p:nvPr>
            <p:ph idx="7" type="subTitle"/>
          </p:nvPr>
        </p:nvSpPr>
        <p:spPr>
          <a:xfrm>
            <a:off x="338892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8" type="subTitle"/>
          </p:nvPr>
        </p:nvSpPr>
        <p:spPr>
          <a:xfrm>
            <a:off x="338892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9" type="body"/>
          </p:nvPr>
        </p:nvSpPr>
        <p:spPr>
          <a:xfrm>
            <a:off x="6270600" y="2802925"/>
            <a:ext cx="25617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6"/>
          <p:cNvSpPr/>
          <p:nvPr>
            <p:ph idx="13" type="pic"/>
          </p:nvPr>
        </p:nvSpPr>
        <p:spPr>
          <a:xfrm>
            <a:off x="6382750" y="12096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6"/>
          <p:cNvSpPr txBox="1"/>
          <p:nvPr>
            <p:ph idx="14" type="subTitle"/>
          </p:nvPr>
        </p:nvSpPr>
        <p:spPr>
          <a:xfrm>
            <a:off x="6368375" y="2349050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None/>
              <a:defRPr b="1" sz="1000"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5" type="subTitle"/>
          </p:nvPr>
        </p:nvSpPr>
        <p:spPr>
          <a:xfrm>
            <a:off x="6368375" y="19281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3" name="Google Shape;103;p16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6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[2] 1">
  <p:cSld name="TITLE_AND_TWO_COLUMNS_1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/>
          <p:nvPr>
            <p:ph idx="2" type="pic"/>
          </p:nvPr>
        </p:nvSpPr>
        <p:spPr>
          <a:xfrm>
            <a:off x="966549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508138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508138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5" type="subTitle"/>
          </p:nvPr>
        </p:nvSpPr>
        <p:spPr>
          <a:xfrm>
            <a:off x="2167696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6" type="subTitle"/>
          </p:nvPr>
        </p:nvSpPr>
        <p:spPr>
          <a:xfrm>
            <a:off x="2167696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7" type="subTitle"/>
          </p:nvPr>
        </p:nvSpPr>
        <p:spPr>
          <a:xfrm>
            <a:off x="3827255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8" type="subTitle"/>
          </p:nvPr>
        </p:nvSpPr>
        <p:spPr>
          <a:xfrm>
            <a:off x="3827255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9" type="subTitle"/>
          </p:nvPr>
        </p:nvSpPr>
        <p:spPr>
          <a:xfrm>
            <a:off x="5486813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3" type="subTitle"/>
          </p:nvPr>
        </p:nvSpPr>
        <p:spPr>
          <a:xfrm>
            <a:off x="5486813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4" type="subTitle"/>
          </p:nvPr>
        </p:nvSpPr>
        <p:spPr>
          <a:xfrm>
            <a:off x="508138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5" type="subTitle"/>
          </p:nvPr>
        </p:nvSpPr>
        <p:spPr>
          <a:xfrm>
            <a:off x="508138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6" type="subTitle"/>
          </p:nvPr>
        </p:nvSpPr>
        <p:spPr>
          <a:xfrm>
            <a:off x="2167696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17" type="subTitle"/>
          </p:nvPr>
        </p:nvSpPr>
        <p:spPr>
          <a:xfrm>
            <a:off x="2167696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8" type="subTitle"/>
          </p:nvPr>
        </p:nvSpPr>
        <p:spPr>
          <a:xfrm>
            <a:off x="3827255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9" type="subTitle"/>
          </p:nvPr>
        </p:nvSpPr>
        <p:spPr>
          <a:xfrm>
            <a:off x="3827255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20" type="subTitle"/>
          </p:nvPr>
        </p:nvSpPr>
        <p:spPr>
          <a:xfrm>
            <a:off x="5486813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1" type="subTitle"/>
          </p:nvPr>
        </p:nvSpPr>
        <p:spPr>
          <a:xfrm>
            <a:off x="5486813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22" type="subTitle"/>
          </p:nvPr>
        </p:nvSpPr>
        <p:spPr>
          <a:xfrm>
            <a:off x="7146372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23" type="subTitle"/>
          </p:nvPr>
        </p:nvSpPr>
        <p:spPr>
          <a:xfrm>
            <a:off x="7146372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24" type="subTitle"/>
          </p:nvPr>
        </p:nvSpPr>
        <p:spPr>
          <a:xfrm>
            <a:off x="7146372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25" type="subTitle"/>
          </p:nvPr>
        </p:nvSpPr>
        <p:spPr>
          <a:xfrm>
            <a:off x="7146372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1" name="Google Shape;131;p17"/>
          <p:cNvSpPr/>
          <p:nvPr>
            <p:ph idx="26" type="pic"/>
          </p:nvPr>
        </p:nvSpPr>
        <p:spPr>
          <a:xfrm>
            <a:off x="2626099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/>
          <p:nvPr>
            <p:ph idx="27" type="pic"/>
          </p:nvPr>
        </p:nvSpPr>
        <p:spPr>
          <a:xfrm>
            <a:off x="42927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7"/>
          <p:cNvSpPr/>
          <p:nvPr>
            <p:ph idx="28" type="pic"/>
          </p:nvPr>
        </p:nvSpPr>
        <p:spPr>
          <a:xfrm>
            <a:off x="59452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7"/>
          <p:cNvSpPr/>
          <p:nvPr>
            <p:ph idx="29" type="pic"/>
          </p:nvPr>
        </p:nvSpPr>
        <p:spPr>
          <a:xfrm>
            <a:off x="75977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7"/>
          <p:cNvSpPr/>
          <p:nvPr>
            <p:ph idx="30" type="pic"/>
          </p:nvPr>
        </p:nvSpPr>
        <p:spPr>
          <a:xfrm>
            <a:off x="966549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7"/>
          <p:cNvSpPr/>
          <p:nvPr>
            <p:ph idx="31" type="pic"/>
          </p:nvPr>
        </p:nvSpPr>
        <p:spPr>
          <a:xfrm>
            <a:off x="2626099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7"/>
          <p:cNvSpPr/>
          <p:nvPr>
            <p:ph idx="32" type="pic"/>
          </p:nvPr>
        </p:nvSpPr>
        <p:spPr>
          <a:xfrm>
            <a:off x="42927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7"/>
          <p:cNvSpPr/>
          <p:nvPr>
            <p:ph idx="33" type="pic"/>
          </p:nvPr>
        </p:nvSpPr>
        <p:spPr>
          <a:xfrm>
            <a:off x="59452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7"/>
          <p:cNvSpPr/>
          <p:nvPr>
            <p:ph idx="34" type="pic"/>
          </p:nvPr>
        </p:nvSpPr>
        <p:spPr>
          <a:xfrm>
            <a:off x="75977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[2] 1 1">
  <p:cSld name="TITLE_AND_TWO_COLUMNS_1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18"/>
          <p:cNvSpPr/>
          <p:nvPr>
            <p:ph idx="2" type="pic"/>
          </p:nvPr>
        </p:nvSpPr>
        <p:spPr>
          <a:xfrm>
            <a:off x="966549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8"/>
          <p:cNvSpPr txBox="1"/>
          <p:nvPr>
            <p:ph idx="1" type="subTitle"/>
          </p:nvPr>
        </p:nvSpPr>
        <p:spPr>
          <a:xfrm>
            <a:off x="508138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508138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7" name="Google Shape;147;p18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>
            <p:ph idx="4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5" type="subTitle"/>
          </p:nvPr>
        </p:nvSpPr>
        <p:spPr>
          <a:xfrm>
            <a:off x="2167696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6" type="subTitle"/>
          </p:nvPr>
        </p:nvSpPr>
        <p:spPr>
          <a:xfrm>
            <a:off x="2167696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Font typeface="Roboto Medium"/>
              <a:buNone/>
              <a:defRPr sz="11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7" type="subTitle"/>
          </p:nvPr>
        </p:nvSpPr>
        <p:spPr>
          <a:xfrm>
            <a:off x="3827255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8" type="subTitle"/>
          </p:nvPr>
        </p:nvSpPr>
        <p:spPr>
          <a:xfrm>
            <a:off x="3827255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9" type="subTitle"/>
          </p:nvPr>
        </p:nvSpPr>
        <p:spPr>
          <a:xfrm>
            <a:off x="5486813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3" type="subTitle"/>
          </p:nvPr>
        </p:nvSpPr>
        <p:spPr>
          <a:xfrm>
            <a:off x="5486813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14" type="subTitle"/>
          </p:nvPr>
        </p:nvSpPr>
        <p:spPr>
          <a:xfrm>
            <a:off x="508138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5" type="subTitle"/>
          </p:nvPr>
        </p:nvSpPr>
        <p:spPr>
          <a:xfrm>
            <a:off x="508138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6" type="subTitle"/>
          </p:nvPr>
        </p:nvSpPr>
        <p:spPr>
          <a:xfrm>
            <a:off x="2167696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7" type="subTitle"/>
          </p:nvPr>
        </p:nvSpPr>
        <p:spPr>
          <a:xfrm>
            <a:off x="2167696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18" type="subTitle"/>
          </p:nvPr>
        </p:nvSpPr>
        <p:spPr>
          <a:xfrm>
            <a:off x="3827255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19" type="subTitle"/>
          </p:nvPr>
        </p:nvSpPr>
        <p:spPr>
          <a:xfrm>
            <a:off x="3827255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0" type="subTitle"/>
          </p:nvPr>
        </p:nvSpPr>
        <p:spPr>
          <a:xfrm>
            <a:off x="5486813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21" type="subTitle"/>
          </p:nvPr>
        </p:nvSpPr>
        <p:spPr>
          <a:xfrm>
            <a:off x="5486813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22" type="subTitle"/>
          </p:nvPr>
        </p:nvSpPr>
        <p:spPr>
          <a:xfrm>
            <a:off x="7146372" y="2181004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23" type="subTitle"/>
          </p:nvPr>
        </p:nvSpPr>
        <p:spPr>
          <a:xfrm>
            <a:off x="7146372" y="1796893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24" type="subTitle"/>
          </p:nvPr>
        </p:nvSpPr>
        <p:spPr>
          <a:xfrm>
            <a:off x="7146372" y="3683208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Font typeface="PT Mono"/>
              <a:buNone/>
              <a:defRPr b="1" sz="8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25" type="subTitle"/>
          </p:nvPr>
        </p:nvSpPr>
        <p:spPr>
          <a:xfrm>
            <a:off x="7146372" y="3299097"/>
            <a:ext cx="148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Font typeface="DM Sans Medium"/>
              <a:buNone/>
              <a:defRPr sz="11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9" name="Google Shape;169;p18"/>
          <p:cNvSpPr/>
          <p:nvPr>
            <p:ph idx="26" type="pic"/>
          </p:nvPr>
        </p:nvSpPr>
        <p:spPr>
          <a:xfrm>
            <a:off x="2626099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8"/>
          <p:cNvSpPr/>
          <p:nvPr>
            <p:ph idx="27" type="pic"/>
          </p:nvPr>
        </p:nvSpPr>
        <p:spPr>
          <a:xfrm>
            <a:off x="42927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8"/>
          <p:cNvSpPr/>
          <p:nvPr>
            <p:ph idx="28" type="pic"/>
          </p:nvPr>
        </p:nvSpPr>
        <p:spPr>
          <a:xfrm>
            <a:off x="59452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8"/>
          <p:cNvSpPr/>
          <p:nvPr>
            <p:ph idx="29" type="pic"/>
          </p:nvPr>
        </p:nvSpPr>
        <p:spPr>
          <a:xfrm>
            <a:off x="7597724" y="1216388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8"/>
          <p:cNvSpPr/>
          <p:nvPr>
            <p:ph idx="30" type="pic"/>
          </p:nvPr>
        </p:nvSpPr>
        <p:spPr>
          <a:xfrm>
            <a:off x="966549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8"/>
          <p:cNvSpPr/>
          <p:nvPr>
            <p:ph idx="31" type="pic"/>
          </p:nvPr>
        </p:nvSpPr>
        <p:spPr>
          <a:xfrm>
            <a:off x="2626099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2" type="pic"/>
          </p:nvPr>
        </p:nvSpPr>
        <p:spPr>
          <a:xfrm>
            <a:off x="42927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33" type="pic"/>
          </p:nvPr>
        </p:nvSpPr>
        <p:spPr>
          <a:xfrm>
            <a:off x="59452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34" type="pic"/>
          </p:nvPr>
        </p:nvSpPr>
        <p:spPr>
          <a:xfrm>
            <a:off x="7597724" y="2714413"/>
            <a:ext cx="572700" cy="57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box [1]">
  <p:cSld name="TITLE_AND_TWO_COLUMNS_1_3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478650" y="1285875"/>
            <a:ext cx="38397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478650" y="2119200"/>
            <a:ext cx="3839700" cy="18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19"/>
          <p:cNvSpPr txBox="1"/>
          <p:nvPr>
            <p:ph idx="2" type="subTitle"/>
          </p:nvPr>
        </p:nvSpPr>
        <p:spPr>
          <a:xfrm>
            <a:off x="1493966" y="1285875"/>
            <a:ext cx="25935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83" name="Google Shape;18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 rot="10800000">
            <a:off x="1369750" y="2011550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9"/>
          <p:cNvSpPr/>
          <p:nvPr>
            <p:ph idx="3" type="pic"/>
          </p:nvPr>
        </p:nvSpPr>
        <p:spPr>
          <a:xfrm>
            <a:off x="482229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9"/>
          <p:cNvSpPr/>
          <p:nvPr/>
        </p:nvSpPr>
        <p:spPr>
          <a:xfrm>
            <a:off x="4717275" y="1285875"/>
            <a:ext cx="38397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>
            <p:ph idx="4" type="body"/>
          </p:nvPr>
        </p:nvSpPr>
        <p:spPr>
          <a:xfrm>
            <a:off x="4717275" y="2119200"/>
            <a:ext cx="3839700" cy="18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19"/>
          <p:cNvSpPr txBox="1"/>
          <p:nvPr>
            <p:ph idx="5" type="subTitle"/>
          </p:nvPr>
        </p:nvSpPr>
        <p:spPr>
          <a:xfrm>
            <a:off x="5732591" y="1285875"/>
            <a:ext cx="25935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90" name="Google Shape;190;p19"/>
          <p:cNvCxnSpPr/>
          <p:nvPr/>
        </p:nvCxnSpPr>
        <p:spPr>
          <a:xfrm rot="10800000">
            <a:off x="5608375" y="2011550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9"/>
          <p:cNvSpPr/>
          <p:nvPr>
            <p:ph idx="6" type="pic"/>
          </p:nvPr>
        </p:nvSpPr>
        <p:spPr>
          <a:xfrm>
            <a:off x="4720854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box [2]">
  <p:cSld name="TITLE_AND_TWO_COLUMNS_1_3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>
            <a:off x="478650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478650" y="2119200"/>
            <a:ext cx="2540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20"/>
          <p:cNvSpPr txBox="1"/>
          <p:nvPr>
            <p:ph idx="2" type="subTitle"/>
          </p:nvPr>
        </p:nvSpPr>
        <p:spPr>
          <a:xfrm>
            <a:off x="1393625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197" name="Google Shape;19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 rot="10800000">
            <a:off x="1068225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0"/>
          <p:cNvSpPr/>
          <p:nvPr>
            <p:ph idx="3" type="pic"/>
          </p:nvPr>
        </p:nvSpPr>
        <p:spPr>
          <a:xfrm>
            <a:off x="482229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0"/>
          <p:cNvSpPr/>
          <p:nvPr/>
        </p:nvSpPr>
        <p:spPr>
          <a:xfrm>
            <a:off x="3301613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 txBox="1"/>
          <p:nvPr>
            <p:ph idx="4" type="body"/>
          </p:nvPr>
        </p:nvSpPr>
        <p:spPr>
          <a:xfrm>
            <a:off x="3301620" y="2119200"/>
            <a:ext cx="25404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3" name="Google Shape;203;p20"/>
          <p:cNvSpPr txBox="1"/>
          <p:nvPr>
            <p:ph idx="5" type="subTitle"/>
          </p:nvPr>
        </p:nvSpPr>
        <p:spPr>
          <a:xfrm>
            <a:off x="4216587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04" name="Google Shape;204;p20"/>
          <p:cNvCxnSpPr/>
          <p:nvPr/>
        </p:nvCxnSpPr>
        <p:spPr>
          <a:xfrm rot="10800000">
            <a:off x="3891188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0"/>
          <p:cNvSpPr/>
          <p:nvPr>
            <p:ph idx="6" type="pic"/>
          </p:nvPr>
        </p:nvSpPr>
        <p:spPr>
          <a:xfrm>
            <a:off x="3305192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0"/>
          <p:cNvSpPr/>
          <p:nvPr/>
        </p:nvSpPr>
        <p:spPr>
          <a:xfrm>
            <a:off x="6124588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 txBox="1"/>
          <p:nvPr>
            <p:ph idx="7" type="body"/>
          </p:nvPr>
        </p:nvSpPr>
        <p:spPr>
          <a:xfrm>
            <a:off x="6124595" y="2119200"/>
            <a:ext cx="25404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8" name="Google Shape;208;p20"/>
          <p:cNvSpPr txBox="1"/>
          <p:nvPr>
            <p:ph idx="8" type="subTitle"/>
          </p:nvPr>
        </p:nvSpPr>
        <p:spPr>
          <a:xfrm>
            <a:off x="7039562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09" name="Google Shape;209;p20"/>
          <p:cNvCxnSpPr/>
          <p:nvPr/>
        </p:nvCxnSpPr>
        <p:spPr>
          <a:xfrm rot="10800000">
            <a:off x="6714163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0"/>
          <p:cNvSpPr/>
          <p:nvPr>
            <p:ph idx="9" type="pic"/>
          </p:nvPr>
        </p:nvSpPr>
        <p:spPr>
          <a:xfrm>
            <a:off x="6128167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[2]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534975" y="744575"/>
            <a:ext cx="780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35050" y="2834125"/>
            <a:ext cx="780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534850" y="270475"/>
            <a:ext cx="7800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9651"/>
              </a:buClr>
              <a:buSzPts val="1400"/>
              <a:buFont typeface="PT Mono"/>
              <a:buNone/>
              <a:defRPr b="1" sz="1400">
                <a:solidFill>
                  <a:srgbClr val="27965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T Mono"/>
              <a:buNone/>
              <a:defRPr>
                <a:solidFill>
                  <a:srgbClr val="42FA88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50" y="4251650"/>
            <a:ext cx="1144250" cy="3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5527050" y="4039234"/>
            <a:ext cx="29454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1400"/>
              <a:buNone/>
              <a:defRPr sz="1400">
                <a:solidFill>
                  <a:srgbClr val="191D19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None/>
              <a:defRPr>
                <a:solidFill>
                  <a:srgbClr val="F7FFF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box [3]">
  <p:cSld name="TITLE_AND_TWO_COLUMNS_1_3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478650" y="1285875"/>
            <a:ext cx="38397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478650" y="2119200"/>
            <a:ext cx="3839700" cy="18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" name="Google Shape;215;p21"/>
          <p:cNvSpPr txBox="1"/>
          <p:nvPr>
            <p:ph idx="2" type="subTitle"/>
          </p:nvPr>
        </p:nvSpPr>
        <p:spPr>
          <a:xfrm>
            <a:off x="1493966" y="1285875"/>
            <a:ext cx="25935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16" name="Google Shape;216;p21"/>
          <p:cNvCxnSpPr/>
          <p:nvPr/>
        </p:nvCxnSpPr>
        <p:spPr>
          <a:xfrm rot="10800000">
            <a:off x="1369750" y="2011550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1"/>
          <p:cNvSpPr/>
          <p:nvPr>
            <p:ph idx="3" type="pic"/>
          </p:nvPr>
        </p:nvSpPr>
        <p:spPr>
          <a:xfrm>
            <a:off x="482229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1"/>
          <p:cNvSpPr/>
          <p:nvPr/>
        </p:nvSpPr>
        <p:spPr>
          <a:xfrm>
            <a:off x="4717275" y="1285875"/>
            <a:ext cx="38397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 txBox="1"/>
          <p:nvPr>
            <p:ph idx="4" type="body"/>
          </p:nvPr>
        </p:nvSpPr>
        <p:spPr>
          <a:xfrm>
            <a:off x="4717275" y="2119200"/>
            <a:ext cx="3839700" cy="18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" name="Google Shape;220;p21"/>
          <p:cNvSpPr txBox="1"/>
          <p:nvPr>
            <p:ph idx="5" type="subTitle"/>
          </p:nvPr>
        </p:nvSpPr>
        <p:spPr>
          <a:xfrm>
            <a:off x="5732591" y="1285875"/>
            <a:ext cx="25935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21" name="Google Shape;221;p21"/>
          <p:cNvCxnSpPr/>
          <p:nvPr/>
        </p:nvCxnSpPr>
        <p:spPr>
          <a:xfrm rot="10800000">
            <a:off x="5608375" y="2011550"/>
            <a:ext cx="29490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/>
          <p:nvPr>
            <p:ph idx="6" type="pic"/>
          </p:nvPr>
        </p:nvSpPr>
        <p:spPr>
          <a:xfrm>
            <a:off x="4720854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1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box [4]">
  <p:cSld name="TITLE_AND_TWO_COLUMNS_1_3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/>
          <p:nvPr/>
        </p:nvSpPr>
        <p:spPr>
          <a:xfrm>
            <a:off x="478650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478650" y="2119200"/>
            <a:ext cx="2540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22"/>
          <p:cNvSpPr txBox="1"/>
          <p:nvPr>
            <p:ph idx="2" type="subTitle"/>
          </p:nvPr>
        </p:nvSpPr>
        <p:spPr>
          <a:xfrm>
            <a:off x="1393625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31" name="Google Shape;231;p22"/>
          <p:cNvCxnSpPr/>
          <p:nvPr/>
        </p:nvCxnSpPr>
        <p:spPr>
          <a:xfrm rot="10800000">
            <a:off x="1068225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22"/>
          <p:cNvSpPr/>
          <p:nvPr>
            <p:ph idx="3" type="pic"/>
          </p:nvPr>
        </p:nvSpPr>
        <p:spPr>
          <a:xfrm>
            <a:off x="482229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2"/>
          <p:cNvSpPr/>
          <p:nvPr/>
        </p:nvSpPr>
        <p:spPr>
          <a:xfrm>
            <a:off x="3301613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 txBox="1"/>
          <p:nvPr>
            <p:ph idx="4" type="body"/>
          </p:nvPr>
        </p:nvSpPr>
        <p:spPr>
          <a:xfrm>
            <a:off x="3301625" y="2119200"/>
            <a:ext cx="2540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22"/>
          <p:cNvSpPr txBox="1"/>
          <p:nvPr>
            <p:ph idx="5" type="subTitle"/>
          </p:nvPr>
        </p:nvSpPr>
        <p:spPr>
          <a:xfrm>
            <a:off x="4216587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36" name="Google Shape;236;p22"/>
          <p:cNvCxnSpPr/>
          <p:nvPr/>
        </p:nvCxnSpPr>
        <p:spPr>
          <a:xfrm rot="10800000">
            <a:off x="3891188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2"/>
          <p:cNvSpPr/>
          <p:nvPr>
            <p:ph idx="6" type="pic"/>
          </p:nvPr>
        </p:nvSpPr>
        <p:spPr>
          <a:xfrm>
            <a:off x="3305192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2"/>
          <p:cNvSpPr/>
          <p:nvPr/>
        </p:nvSpPr>
        <p:spPr>
          <a:xfrm>
            <a:off x="6124588" y="1285875"/>
            <a:ext cx="2540400" cy="2859000"/>
          </a:xfrm>
          <a:prstGeom prst="rect">
            <a:avLst/>
          </a:prstGeom>
          <a:solidFill>
            <a:srgbClr val="F7FFF7"/>
          </a:solidFill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idx="7" type="subTitle"/>
          </p:nvPr>
        </p:nvSpPr>
        <p:spPr>
          <a:xfrm>
            <a:off x="7039562" y="1285875"/>
            <a:ext cx="15114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240" name="Google Shape;240;p22"/>
          <p:cNvCxnSpPr/>
          <p:nvPr/>
        </p:nvCxnSpPr>
        <p:spPr>
          <a:xfrm rot="10800000">
            <a:off x="6714163" y="2011550"/>
            <a:ext cx="1951200" cy="0"/>
          </a:xfrm>
          <a:prstGeom prst="straightConnector1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2"/>
          <p:cNvSpPr/>
          <p:nvPr>
            <p:ph idx="8" type="pic"/>
          </p:nvPr>
        </p:nvSpPr>
        <p:spPr>
          <a:xfrm>
            <a:off x="6128167" y="1289467"/>
            <a:ext cx="915000" cy="718500"/>
          </a:xfrm>
          <a:prstGeom prst="rect">
            <a:avLst/>
          </a:prstGeom>
          <a:noFill/>
          <a:ln cap="flat" cmpd="sng" w="9525">
            <a:solidFill>
              <a:srgbClr val="191D19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2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>
            <p:ph idx="9" type="body"/>
          </p:nvPr>
        </p:nvSpPr>
        <p:spPr>
          <a:xfrm>
            <a:off x="6124600" y="2119200"/>
            <a:ext cx="2540400" cy="18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p22"/>
          <p:cNvSpPr txBox="1"/>
          <p:nvPr>
            <p:ph idx="13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simple [1]">
  <p:cSld name="TITLE_AND_TWO_COLUMNS_1_2">
    <p:bg>
      <p:bgPr>
        <a:solidFill>
          <a:srgbClr val="F7FFF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31170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0" name="Google Shape;250;p23"/>
          <p:cNvSpPr/>
          <p:nvPr>
            <p:ph idx="2" type="pic"/>
          </p:nvPr>
        </p:nvSpPr>
        <p:spPr>
          <a:xfrm>
            <a:off x="52668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23"/>
          <p:cNvSpPr txBox="1"/>
          <p:nvPr>
            <p:ph idx="3" type="subTitle"/>
          </p:nvPr>
        </p:nvSpPr>
        <p:spPr>
          <a:xfrm>
            <a:off x="40947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2" name="Google Shape;252;p23"/>
          <p:cNvSpPr txBox="1"/>
          <p:nvPr>
            <p:ph idx="4" type="body"/>
          </p:nvPr>
        </p:nvSpPr>
        <p:spPr>
          <a:xfrm>
            <a:off x="329115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23"/>
          <p:cNvSpPr/>
          <p:nvPr>
            <p:ph idx="5" type="pic"/>
          </p:nvPr>
        </p:nvSpPr>
        <p:spPr>
          <a:xfrm>
            <a:off x="350613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23"/>
          <p:cNvSpPr txBox="1"/>
          <p:nvPr>
            <p:ph idx="6" type="subTitle"/>
          </p:nvPr>
        </p:nvSpPr>
        <p:spPr>
          <a:xfrm>
            <a:off x="338892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55" name="Google Shape;255;p23"/>
          <p:cNvSpPr txBox="1"/>
          <p:nvPr>
            <p:ph idx="7" type="body"/>
          </p:nvPr>
        </p:nvSpPr>
        <p:spPr>
          <a:xfrm>
            <a:off x="627060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23"/>
          <p:cNvSpPr/>
          <p:nvPr>
            <p:ph idx="8" type="pic"/>
          </p:nvPr>
        </p:nvSpPr>
        <p:spPr>
          <a:xfrm>
            <a:off x="648558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3"/>
          <p:cNvSpPr txBox="1"/>
          <p:nvPr>
            <p:ph idx="9" type="subTitle"/>
          </p:nvPr>
        </p:nvSpPr>
        <p:spPr>
          <a:xfrm>
            <a:off x="636837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258" name="Google Shape;2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ios simple [2]">
  <p:cSld name="TITLE_AND_TWO_COLUMNS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1" type="body"/>
          </p:nvPr>
        </p:nvSpPr>
        <p:spPr>
          <a:xfrm>
            <a:off x="31170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24"/>
          <p:cNvSpPr/>
          <p:nvPr>
            <p:ph idx="2" type="pic"/>
          </p:nvPr>
        </p:nvSpPr>
        <p:spPr>
          <a:xfrm>
            <a:off x="52668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4"/>
          <p:cNvSpPr txBox="1"/>
          <p:nvPr>
            <p:ph idx="3" type="subTitle"/>
          </p:nvPr>
        </p:nvSpPr>
        <p:spPr>
          <a:xfrm>
            <a:off x="40947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4" type="body"/>
          </p:nvPr>
        </p:nvSpPr>
        <p:spPr>
          <a:xfrm>
            <a:off x="329115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6" name="Google Shape;266;p24"/>
          <p:cNvSpPr/>
          <p:nvPr>
            <p:ph idx="5" type="pic"/>
          </p:nvPr>
        </p:nvSpPr>
        <p:spPr>
          <a:xfrm>
            <a:off x="350613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24"/>
          <p:cNvSpPr txBox="1"/>
          <p:nvPr>
            <p:ph idx="6" type="subTitle"/>
          </p:nvPr>
        </p:nvSpPr>
        <p:spPr>
          <a:xfrm>
            <a:off x="338892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7" type="body"/>
          </p:nvPr>
        </p:nvSpPr>
        <p:spPr>
          <a:xfrm>
            <a:off x="6270600" y="2650525"/>
            <a:ext cx="25617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24"/>
          <p:cNvSpPr/>
          <p:nvPr>
            <p:ph idx="8" type="pic"/>
          </p:nvPr>
        </p:nvSpPr>
        <p:spPr>
          <a:xfrm>
            <a:off x="6485589" y="1285875"/>
            <a:ext cx="718500" cy="7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24"/>
          <p:cNvSpPr txBox="1"/>
          <p:nvPr>
            <p:ph idx="9" type="subTitle"/>
          </p:nvPr>
        </p:nvSpPr>
        <p:spPr>
          <a:xfrm>
            <a:off x="6368375" y="2004375"/>
            <a:ext cx="24639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DM Sans Medium"/>
              <a:buNone/>
              <a:defRPr sz="14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71" name="Google Shape;271;p24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>
            <p:ph idx="13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[1]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77" name="Google Shape;2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[2]">
  <p:cSld name="TITLE_ONLY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26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 txBox="1"/>
          <p:nvPr>
            <p:ph idx="1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[1]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87" name="Google Shape;2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[2]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[1]">
  <p:cSld name="SECTION_TITLE_AND_DESCRIPTION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9"/>
          <p:cNvPicPr preferRelativeResize="0"/>
          <p:nvPr/>
        </p:nvPicPr>
        <p:blipFill rotWithShape="1">
          <a:blip r:embed="rId2">
            <a:alphaModFix/>
          </a:blip>
          <a:srcRect b="0" l="40695" r="0" t="0"/>
          <a:stretch/>
        </p:blipFill>
        <p:spPr>
          <a:xfrm>
            <a:off x="3721202" y="0"/>
            <a:ext cx="5422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>
            <p:ph type="title"/>
          </p:nvPr>
        </p:nvSpPr>
        <p:spPr>
          <a:xfrm>
            <a:off x="265500" y="1233175"/>
            <a:ext cx="3326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4" name="Google Shape;294;p29"/>
          <p:cNvSpPr txBox="1"/>
          <p:nvPr>
            <p:ph idx="1" type="subTitle"/>
          </p:nvPr>
        </p:nvSpPr>
        <p:spPr>
          <a:xfrm>
            <a:off x="265500" y="2803075"/>
            <a:ext cx="332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1400"/>
              <a:buFont typeface="PT Mono"/>
              <a:buNone/>
              <a:defRPr b="1" sz="14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" name="Google Shape;295;p29"/>
          <p:cNvSpPr txBox="1"/>
          <p:nvPr>
            <p:ph idx="2" type="body"/>
          </p:nvPr>
        </p:nvSpPr>
        <p:spPr>
          <a:xfrm>
            <a:off x="4292975" y="724075"/>
            <a:ext cx="4313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800"/>
              <a:buChar char="●"/>
              <a:defRPr>
                <a:solidFill>
                  <a:srgbClr val="F7FFF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●"/>
              <a:defRPr>
                <a:solidFill>
                  <a:srgbClr val="F7FFF7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●"/>
              <a:defRPr>
                <a:solidFill>
                  <a:srgbClr val="F7FFF7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9pPr>
          </a:lstStyle>
          <a:p/>
        </p:txBody>
      </p:sp>
      <p:pic>
        <p:nvPicPr>
          <p:cNvPr id="296" name="Google Shape;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[2]">
  <p:cSld name="SECTION_TITLE_AND_DESCRIPTION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 rotWithShape="1">
          <a:blip r:embed="rId2">
            <a:alphaModFix/>
          </a:blip>
          <a:srcRect b="0" l="40695" r="0" t="0"/>
          <a:stretch/>
        </p:blipFill>
        <p:spPr>
          <a:xfrm>
            <a:off x="3721202" y="0"/>
            <a:ext cx="5422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type="title"/>
          </p:nvPr>
        </p:nvSpPr>
        <p:spPr>
          <a:xfrm>
            <a:off x="265500" y="1233175"/>
            <a:ext cx="3326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0" name="Google Shape;300;p30"/>
          <p:cNvSpPr txBox="1"/>
          <p:nvPr>
            <p:ph idx="1" type="body"/>
          </p:nvPr>
        </p:nvSpPr>
        <p:spPr>
          <a:xfrm>
            <a:off x="4292975" y="724075"/>
            <a:ext cx="4313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800"/>
              <a:buChar char="●"/>
              <a:defRPr>
                <a:solidFill>
                  <a:srgbClr val="F7FFF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●"/>
              <a:defRPr>
                <a:solidFill>
                  <a:srgbClr val="F7FFF7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●"/>
              <a:defRPr>
                <a:solidFill>
                  <a:srgbClr val="F7FFF7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○"/>
              <a:defRPr>
                <a:solidFill>
                  <a:srgbClr val="F7FFF7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1400"/>
              <a:buChar char="■"/>
              <a:defRPr>
                <a:solidFill>
                  <a:srgbClr val="F7FFF7"/>
                </a:solidFill>
              </a:defRPr>
            </a:lvl9pPr>
          </a:lstStyle>
          <a:p/>
        </p:txBody>
      </p:sp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rgbClr val="F7FFF7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0"/>
          <p:cNvSpPr txBox="1"/>
          <p:nvPr>
            <p:ph idx="2" type="subTitle"/>
          </p:nvPr>
        </p:nvSpPr>
        <p:spPr>
          <a:xfrm>
            <a:off x="265500" y="2803075"/>
            <a:ext cx="332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1400"/>
              <a:buFont typeface="PT Mono"/>
              <a:buNone/>
              <a:defRPr b="1" sz="14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[1]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311700" y="2120200"/>
            <a:ext cx="8520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311700" y="12770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Mono"/>
              <a:buNone/>
              <a:defRPr sz="12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 [1]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hasCustomPrompt="1" type="title"/>
          </p:nvPr>
        </p:nvSpPr>
        <p:spPr>
          <a:xfrm>
            <a:off x="26356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26356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0" name="Google Shape;31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ats [1]">
  <p:cSld name="BIG_NUMBER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hasCustomPrompt="1" type="title"/>
          </p:nvPr>
        </p:nvSpPr>
        <p:spPr>
          <a:xfrm>
            <a:off x="6170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33"/>
          <p:cNvSpPr txBox="1"/>
          <p:nvPr>
            <p:ph idx="1" type="subTitle"/>
          </p:nvPr>
        </p:nvSpPr>
        <p:spPr>
          <a:xfrm>
            <a:off x="6170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3"/>
          <p:cNvSpPr txBox="1"/>
          <p:nvPr>
            <p:ph hasCustomPrompt="1" idx="2" type="title"/>
          </p:nvPr>
        </p:nvSpPr>
        <p:spPr>
          <a:xfrm>
            <a:off x="46542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6" name="Google Shape;316;p33"/>
          <p:cNvSpPr txBox="1"/>
          <p:nvPr>
            <p:ph idx="3" type="subTitle"/>
          </p:nvPr>
        </p:nvSpPr>
        <p:spPr>
          <a:xfrm>
            <a:off x="46542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7" name="Google Shape;31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ats [1] 1">
  <p:cSld name="BIG_NUMBER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idx="1" type="subTitle"/>
          </p:nvPr>
        </p:nvSpPr>
        <p:spPr>
          <a:xfrm>
            <a:off x="1457400" y="1304925"/>
            <a:ext cx="6229200" cy="22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1" name="Google Shape;32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34"/>
          <p:cNvSpPr/>
          <p:nvPr>
            <p:ph idx="2" type="pic"/>
          </p:nvPr>
        </p:nvSpPr>
        <p:spPr>
          <a:xfrm>
            <a:off x="2971850" y="3324225"/>
            <a:ext cx="616800" cy="616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3647950" y="3324225"/>
            <a:ext cx="25242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649" y="2207175"/>
            <a:ext cx="568828" cy="4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19524" y="2207175"/>
            <a:ext cx="568828" cy="4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 [1]">
  <p:cSld name="BIG_NUMBER_2"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hasCustomPrompt="1" type="title"/>
          </p:nvPr>
        </p:nvSpPr>
        <p:spPr>
          <a:xfrm>
            <a:off x="26356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9" name="Google Shape;329;p35"/>
          <p:cNvSpPr txBox="1"/>
          <p:nvPr>
            <p:ph idx="1" type="subTitle"/>
          </p:nvPr>
        </p:nvSpPr>
        <p:spPr>
          <a:xfrm>
            <a:off x="26356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idx="2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ats [2]">
  <p:cSld name="BIG_NUMBER_1_1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6"/>
          <p:cNvSpPr txBox="1"/>
          <p:nvPr>
            <p:ph hasCustomPrompt="1" type="title"/>
          </p:nvPr>
        </p:nvSpPr>
        <p:spPr>
          <a:xfrm>
            <a:off x="6170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36"/>
          <p:cNvSpPr txBox="1"/>
          <p:nvPr>
            <p:ph idx="1" type="subTitle"/>
          </p:nvPr>
        </p:nvSpPr>
        <p:spPr>
          <a:xfrm>
            <a:off x="6170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6"/>
          <p:cNvSpPr txBox="1"/>
          <p:nvPr>
            <p:ph hasCustomPrompt="1" idx="2" type="title"/>
          </p:nvPr>
        </p:nvSpPr>
        <p:spPr>
          <a:xfrm>
            <a:off x="46542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8" name="Google Shape;338;p36"/>
          <p:cNvSpPr txBox="1"/>
          <p:nvPr>
            <p:ph idx="3" type="subTitle"/>
          </p:nvPr>
        </p:nvSpPr>
        <p:spPr>
          <a:xfrm>
            <a:off x="46542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6"/>
          <p:cNvSpPr/>
          <p:nvPr/>
        </p:nvSpPr>
        <p:spPr>
          <a:xfrm>
            <a:off x="-39275" y="4387675"/>
            <a:ext cx="9236700" cy="490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9750"/>
            <a:ext cx="914975" cy="2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>
            <p:ph idx="4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[WHT]" type="blank">
  <p:cSld name="BLANK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[WASH]">
  <p:cSld name="BLANK_1">
    <p:bg>
      <p:bgPr>
        <a:solidFill>
          <a:srgbClr val="F7FFF7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[BLACK]">
  <p:cSld name="BLANK_1_1">
    <p:bg>
      <p:bgPr>
        <a:solidFill>
          <a:srgbClr val="191D1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[2]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11700" y="2120200"/>
            <a:ext cx="8520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11700" y="12770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Mono"/>
              <a:buNone/>
              <a:defRPr sz="1200">
                <a:latin typeface="PT Mono"/>
                <a:ea typeface="PT Mono"/>
                <a:cs typeface="PT Mono"/>
                <a:sym typeface="PT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FFF7"/>
              </a:buClr>
              <a:buSzPts val="900"/>
              <a:buNone/>
              <a:defRPr sz="900">
                <a:solidFill>
                  <a:srgbClr val="F7FFF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Sub [2]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[1]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8"/>
          <p:cNvSpPr/>
          <p:nvPr>
            <p:ph idx="2" type="pic"/>
          </p:nvPr>
        </p:nvSpPr>
        <p:spPr>
          <a:xfrm>
            <a:off x="5445225" y="539750"/>
            <a:ext cx="3698700" cy="3698700"/>
          </a:xfrm>
          <a:prstGeom prst="rect">
            <a:avLst/>
          </a:prstGeom>
          <a:noFill/>
          <a:ln>
            <a:noFill/>
          </a:ln>
        </p:spPr>
      </p:sp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650" y="4492764"/>
            <a:ext cx="914976" cy="2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106133" y="4436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1pPr>
            <a:lvl2pPr lvl="1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2pPr>
            <a:lvl3pPr lvl="2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3pPr>
            <a:lvl4pPr lvl="3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4pPr>
            <a:lvl5pPr lvl="4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5pPr>
            <a:lvl6pPr lvl="5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6pPr>
            <a:lvl7pPr lvl="6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7pPr>
            <a:lvl8pPr lvl="7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8pPr>
            <a:lvl9pPr lvl="8" rtl="0">
              <a:buNone/>
              <a:defRPr>
                <a:latin typeface="PT Mono"/>
                <a:ea typeface="PT Mono"/>
                <a:cs typeface="PT Mono"/>
                <a:sym typeface="PT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[2]">
  <p:cSld name="TITLE_AND_BODY_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>
            <p:ph idx="2" type="pic"/>
          </p:nvPr>
        </p:nvSpPr>
        <p:spPr>
          <a:xfrm>
            <a:off x="5445225" y="539750"/>
            <a:ext cx="3698700" cy="38964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Code [1]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259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1437275" y="1796575"/>
            <a:ext cx="44748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●"/>
              <a:defRPr sz="1000">
                <a:latin typeface="PT Mono"/>
                <a:ea typeface="PT Mono"/>
                <a:cs typeface="PT Mono"/>
                <a:sym typeface="PT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○"/>
              <a:defRPr sz="1000">
                <a:latin typeface="PT Mono"/>
                <a:ea typeface="PT Mono"/>
                <a:cs typeface="PT Mono"/>
                <a:sym typeface="PT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PT Mono"/>
              <a:buChar char="■"/>
              <a:defRPr sz="1000">
                <a:latin typeface="PT Mono"/>
                <a:ea typeface="PT Mono"/>
                <a:cs typeface="PT Mono"/>
                <a:sym typeface="PT Mon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DM Sans"/>
              <a:buNone/>
              <a:defRPr sz="2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D19"/>
              </a:buClr>
              <a:buSzPts val="2800"/>
              <a:buFont typeface="Roboto"/>
              <a:buNone/>
              <a:defRPr sz="2800">
                <a:solidFill>
                  <a:srgbClr val="191D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800"/>
              <a:buFont typeface="DM Sans"/>
              <a:buChar char="●"/>
              <a:defRPr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○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■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●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○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■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●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○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400"/>
              <a:buFont typeface="DM Sans"/>
              <a:buChar char="■"/>
              <a:defRPr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1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1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58.png"/><Relationship Id="rId8" Type="http://schemas.openxmlformats.org/officeDocument/2006/relationships/image" Target="../media/image19.png"/><Relationship Id="rId10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Relationship Id="rId4" Type="http://schemas.openxmlformats.org/officeDocument/2006/relationships/image" Target="../media/image104.png"/><Relationship Id="rId9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Relationship Id="rId7" Type="http://schemas.openxmlformats.org/officeDocument/2006/relationships/image" Target="../media/image59.png"/><Relationship Id="rId8" Type="http://schemas.openxmlformats.org/officeDocument/2006/relationships/image" Target="../media/image5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5.png"/></Relationships>
</file>

<file path=ppt/slides/_rels/slide8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4.png"/><Relationship Id="rId11" Type="http://schemas.openxmlformats.org/officeDocument/2006/relationships/image" Target="../media/image65.png"/><Relationship Id="rId10" Type="http://schemas.openxmlformats.org/officeDocument/2006/relationships/image" Target="../media/image60.png"/><Relationship Id="rId13" Type="http://schemas.openxmlformats.org/officeDocument/2006/relationships/image" Target="../media/image66.png"/><Relationship Id="rId12" Type="http://schemas.openxmlformats.org/officeDocument/2006/relationships/image" Target="../media/image61.png"/><Relationship Id="rId15" Type="http://schemas.openxmlformats.org/officeDocument/2006/relationships/image" Target="../media/image77.png"/><Relationship Id="rId14" Type="http://schemas.openxmlformats.org/officeDocument/2006/relationships/image" Target="../media/image64.png"/><Relationship Id="rId17" Type="http://schemas.openxmlformats.org/officeDocument/2006/relationships/image" Target="../media/image71.png"/><Relationship Id="rId16" Type="http://schemas.openxmlformats.org/officeDocument/2006/relationships/image" Target="../media/image73.png"/><Relationship Id="rId19" Type="http://schemas.openxmlformats.org/officeDocument/2006/relationships/image" Target="../media/image68.png"/><Relationship Id="rId18" Type="http://schemas.openxmlformats.org/officeDocument/2006/relationships/image" Target="../media/image78.png"/></Relationships>
</file>

<file path=ppt/slides/_rels/slide88.xml.rels><?xml version="1.0" encoding="UTF-8" standalone="yes"?><Relationships xmlns="http://schemas.openxmlformats.org/package/2006/relationships"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Relationship Id="rId4" Type="http://schemas.openxmlformats.org/officeDocument/2006/relationships/image" Target="../media/image80.png"/><Relationship Id="rId9" Type="http://schemas.openxmlformats.org/officeDocument/2006/relationships/image" Target="../media/image67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4.png"/><Relationship Id="rId8" Type="http://schemas.openxmlformats.org/officeDocument/2006/relationships/image" Target="../media/image69.png"/><Relationship Id="rId11" Type="http://schemas.openxmlformats.org/officeDocument/2006/relationships/image" Target="../media/image85.png"/><Relationship Id="rId10" Type="http://schemas.openxmlformats.org/officeDocument/2006/relationships/image" Target="../media/image70.png"/><Relationship Id="rId13" Type="http://schemas.openxmlformats.org/officeDocument/2006/relationships/image" Target="../media/image96.png"/><Relationship Id="rId12" Type="http://schemas.openxmlformats.org/officeDocument/2006/relationships/image" Target="../media/image83.png"/><Relationship Id="rId15" Type="http://schemas.openxmlformats.org/officeDocument/2006/relationships/image" Target="../media/image19.png"/><Relationship Id="rId14" Type="http://schemas.openxmlformats.org/officeDocument/2006/relationships/image" Target="../media/image42.png"/><Relationship Id="rId17" Type="http://schemas.openxmlformats.org/officeDocument/2006/relationships/image" Target="../media/image81.png"/><Relationship Id="rId16" Type="http://schemas.openxmlformats.org/officeDocument/2006/relationships/image" Target="../media/image18.png"/><Relationship Id="rId19" Type="http://schemas.openxmlformats.org/officeDocument/2006/relationships/image" Target="../media/image31.png"/><Relationship Id="rId18" Type="http://schemas.openxmlformats.org/officeDocument/2006/relationships/image" Target="../media/image79.png"/></Relationships>
</file>

<file path=ppt/slides/_rels/slide89.xml.rels><?xml version="1.0" encoding="UTF-8" standalone="yes"?><Relationships xmlns="http://schemas.openxmlformats.org/package/2006/relationships"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9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102.png"/><Relationship Id="rId8" Type="http://schemas.openxmlformats.org/officeDocument/2006/relationships/image" Target="../media/image86.png"/><Relationship Id="rId11" Type="http://schemas.openxmlformats.org/officeDocument/2006/relationships/image" Target="../media/image92.png"/><Relationship Id="rId10" Type="http://schemas.openxmlformats.org/officeDocument/2006/relationships/image" Target="../media/image95.png"/><Relationship Id="rId13" Type="http://schemas.openxmlformats.org/officeDocument/2006/relationships/image" Target="../media/image91.png"/><Relationship Id="rId12" Type="http://schemas.openxmlformats.org/officeDocument/2006/relationships/image" Target="../media/image103.png"/><Relationship Id="rId15" Type="http://schemas.openxmlformats.org/officeDocument/2006/relationships/image" Target="../media/image93.png"/><Relationship Id="rId14" Type="http://schemas.openxmlformats.org/officeDocument/2006/relationships/image" Target="../media/image101.png"/><Relationship Id="rId17" Type="http://schemas.openxmlformats.org/officeDocument/2006/relationships/image" Target="../media/image100.png"/><Relationship Id="rId16" Type="http://schemas.openxmlformats.org/officeDocument/2006/relationships/image" Target="../media/image94.png"/><Relationship Id="rId19" Type="http://schemas.openxmlformats.org/officeDocument/2006/relationships/image" Target="../media/image98.png"/><Relationship Id="rId18" Type="http://schemas.openxmlformats.org/officeDocument/2006/relationships/image" Target="../media/image9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type="ctrTitle"/>
          </p:nvPr>
        </p:nvSpPr>
        <p:spPr>
          <a:xfrm>
            <a:off x="534975" y="744575"/>
            <a:ext cx="780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Verifying LLM-powered Code Transformations with Equivalence Checking</a:t>
            </a:r>
            <a:endParaRPr sz="3880"/>
          </a:p>
        </p:txBody>
      </p:sp>
      <p:sp>
        <p:nvSpPr>
          <p:cNvPr id="351" name="Google Shape;351;p40"/>
          <p:cNvSpPr txBox="1"/>
          <p:nvPr>
            <p:ph idx="1" type="subTitle"/>
          </p:nvPr>
        </p:nvSpPr>
        <p:spPr>
          <a:xfrm>
            <a:off x="535050" y="2834125"/>
            <a:ext cx="780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Toman</a:t>
            </a:r>
            <a:endParaRPr/>
          </a:p>
        </p:txBody>
      </p:sp>
      <p:sp>
        <p:nvSpPr>
          <p:cNvPr id="352" name="Google Shape;352;p40"/>
          <p:cNvSpPr txBox="1"/>
          <p:nvPr>
            <p:ph idx="2" type="subTitle"/>
          </p:nvPr>
        </p:nvSpPr>
        <p:spPr>
          <a:xfrm>
            <a:off x="5527050" y="4039234"/>
            <a:ext cx="29454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November 2025</a:t>
            </a:r>
            <a:endParaRPr/>
          </a:p>
        </p:txBody>
      </p:sp>
      <p:sp>
        <p:nvSpPr>
          <p:cNvPr id="353" name="Google Shape;353;p40"/>
          <p:cNvSpPr txBox="1"/>
          <p:nvPr>
            <p:ph idx="3" type="subTitle"/>
          </p:nvPr>
        </p:nvSpPr>
        <p:spPr>
          <a:xfrm>
            <a:off x="534850" y="270350"/>
            <a:ext cx="7800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Solidity Language Summit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In Brief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504" name="Google Shape;504;p50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Can we</a:t>
            </a:r>
            <a:r>
              <a:rPr lang="en" sz="2500"/>
              <a:t> </a:t>
            </a:r>
            <a:r>
              <a:rPr lang="en" sz="2500">
                <a:highlight>
                  <a:srgbClr val="FFDE40"/>
                </a:highlight>
              </a:rPr>
              <a:t>automatically generate</a:t>
            </a:r>
            <a:r>
              <a:rPr lang="en" sz="2500"/>
              <a:t> </a:t>
            </a:r>
            <a:r>
              <a:rPr lang="en" sz="2500">
                <a:solidFill>
                  <a:schemeClr val="lt2"/>
                </a:solidFill>
              </a:rPr>
              <a:t>“equivalent” implementations?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4420400" y="1185750"/>
            <a:ext cx="2214600" cy="24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6900600" y="2227050"/>
            <a:ext cx="6351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50"/>
          <p:cNvSpPr txBox="1"/>
          <p:nvPr/>
        </p:nvSpPr>
        <p:spPr>
          <a:xfrm>
            <a:off x="7645875" y="1846950"/>
            <a:ext cx="11016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27965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6100">
              <a:solidFill>
                <a:srgbClr val="2796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type="title"/>
          </p:nvPr>
        </p:nvSpPr>
        <p:spPr>
          <a:xfrm>
            <a:off x="311700" y="445025"/>
            <a:ext cx="292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powered”</a:t>
            </a:r>
            <a:endParaRPr/>
          </a:p>
        </p:txBody>
      </p:sp>
      <p:sp>
        <p:nvSpPr>
          <p:cNvPr id="513" name="Google Shape;513;p51"/>
          <p:cNvSpPr txBox="1"/>
          <p:nvPr/>
        </p:nvSpPr>
        <p:spPr>
          <a:xfrm>
            <a:off x="266975" y="1185750"/>
            <a:ext cx="2649000" cy="30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5151988" y="2227050"/>
            <a:ext cx="6351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51"/>
          <p:cNvSpPr/>
          <p:nvPr/>
        </p:nvSpPr>
        <p:spPr>
          <a:xfrm>
            <a:off x="3118138" y="2227050"/>
            <a:ext cx="6351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51"/>
          <p:cNvSpPr txBox="1"/>
          <p:nvPr/>
        </p:nvSpPr>
        <p:spPr>
          <a:xfrm>
            <a:off x="3851638" y="1774800"/>
            <a:ext cx="11631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🤖</a:t>
            </a:r>
            <a:endParaRPr sz="64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51"/>
          <p:cNvSpPr txBox="1"/>
          <p:nvPr/>
        </p:nvSpPr>
        <p:spPr>
          <a:xfrm>
            <a:off x="5950425" y="1185750"/>
            <a:ext cx="2894100" cy="316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success, </a:t>
            </a:r>
            <a:r>
              <a:rPr lang="en" sz="8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returndata) = 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token.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abi.</a:t>
            </a:r>
            <a:r>
              <a:rPr lang="en" sz="8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encodeWithSelector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8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to, amount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)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);</a:t>
            </a:r>
            <a:endParaRPr sz="8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" sz="8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8" name="Google Shape;518;p51"/>
          <p:cNvSpPr/>
          <p:nvPr/>
        </p:nvSpPr>
        <p:spPr>
          <a:xfrm>
            <a:off x="4030325" y="842350"/>
            <a:ext cx="1451400" cy="894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M Sans"/>
                <a:ea typeface="DM Sans"/>
                <a:cs typeface="DM Sans"/>
                <a:sym typeface="DM Sans"/>
              </a:rPr>
              <a:t>Any available LLM</a:t>
            </a:r>
            <a:endParaRPr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3023225" y="2974100"/>
            <a:ext cx="2458500" cy="1334700"/>
          </a:xfrm>
          <a:prstGeom prst="wedgeRoundRectCallout">
            <a:avLst>
              <a:gd fmla="val -29833" name="adj1"/>
              <a:gd fmla="val -72336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“Please rewrite the following code to use standard solidity instead of inline assembly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. Make sure it’s equivalent …”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6213950" y="194825"/>
            <a:ext cx="2170800" cy="82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Is it this simple?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>
            <p:ph type="title"/>
          </p:nvPr>
        </p:nvSpPr>
        <p:spPr>
          <a:xfrm>
            <a:off x="311700" y="445025"/>
            <a:ext cx="44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</a:t>
            </a:r>
            <a:r>
              <a:rPr lang="en"/>
              <a:t>“AI powered”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5952350" y="1811475"/>
            <a:ext cx="2170800" cy="82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Is it this simple?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7" name="Google Shape;527;p52"/>
          <p:cNvGrpSpPr/>
          <p:nvPr/>
        </p:nvGrpSpPr>
        <p:grpSpPr>
          <a:xfrm>
            <a:off x="397707" y="1231094"/>
            <a:ext cx="871315" cy="871110"/>
            <a:chOff x="370338" y="2676222"/>
            <a:chExt cx="646808" cy="646800"/>
          </a:xfrm>
        </p:grpSpPr>
        <p:sp>
          <p:nvSpPr>
            <p:cNvPr id="528" name="Google Shape;528;p52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2570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3150" lIns="123150" spcFirstLastPara="1" rIns="123150" wrap="square" tIns="123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52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530" name="Google Shape;530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52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1575" lIns="121200" spcFirstLastPara="1" rIns="121200" wrap="square" tIns="615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47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.SOL</a:t>
                </a:r>
                <a:endParaRPr sz="1347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532" name="Google Shape;532;p52"/>
          <p:cNvGrpSpPr/>
          <p:nvPr/>
        </p:nvGrpSpPr>
        <p:grpSpPr>
          <a:xfrm>
            <a:off x="397707" y="2435369"/>
            <a:ext cx="871315" cy="871110"/>
            <a:chOff x="370338" y="2676222"/>
            <a:chExt cx="646808" cy="646800"/>
          </a:xfrm>
        </p:grpSpPr>
        <p:sp>
          <p:nvSpPr>
            <p:cNvPr id="533" name="Google Shape;533;p52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2570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3150" lIns="123150" spcFirstLastPara="1" rIns="123150" wrap="square" tIns="123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52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535" name="Google Shape;535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" name="Google Shape;536;p52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1575" lIns="121200" spcFirstLastPara="1" rIns="121200" wrap="square" tIns="615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47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1347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537" name="Google Shape;537;p52"/>
          <p:cNvGrpSpPr/>
          <p:nvPr/>
        </p:nvGrpSpPr>
        <p:grpSpPr>
          <a:xfrm>
            <a:off x="2091739" y="1560700"/>
            <a:ext cx="1537049" cy="1324463"/>
            <a:chOff x="2712626" y="2744483"/>
            <a:chExt cx="962400" cy="829500"/>
          </a:xfrm>
        </p:grpSpPr>
        <p:sp>
          <p:nvSpPr>
            <p:cNvPr id="538" name="Google Shape;538;p52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5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3000" lIns="146025" spcFirstLastPara="1" rIns="146025" wrap="square" tIns="73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75"/>
                <a:buFont typeface="Calibri"/>
                <a:buNone/>
              </a:pPr>
              <a:r>
                <a:t/>
              </a:r>
              <a:endParaRPr i="0" sz="2714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5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3000" lIns="0" spcFirstLastPara="1" rIns="0" wrap="square" tIns="73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75"/>
                <a:buFont typeface="Calibri"/>
                <a:buNone/>
              </a:pPr>
              <a:r>
                <a:rPr lang="en" sz="1916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916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40" name="Google Shape;540;p52"/>
          <p:cNvSpPr/>
          <p:nvPr/>
        </p:nvSpPr>
        <p:spPr>
          <a:xfrm rot="-1045504">
            <a:off x="1468076" y="2522275"/>
            <a:ext cx="635147" cy="35628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52"/>
          <p:cNvSpPr/>
          <p:nvPr/>
        </p:nvSpPr>
        <p:spPr>
          <a:xfrm rot="1286378">
            <a:off x="1508334" y="1554420"/>
            <a:ext cx="635258" cy="3561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52"/>
          <p:cNvSpPr/>
          <p:nvPr/>
        </p:nvSpPr>
        <p:spPr>
          <a:xfrm rot="-1624">
            <a:off x="3724549" y="2044864"/>
            <a:ext cx="635100" cy="35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3" name="Google Shape;543;p52"/>
          <p:cNvGrpSpPr/>
          <p:nvPr/>
        </p:nvGrpSpPr>
        <p:grpSpPr>
          <a:xfrm>
            <a:off x="4500982" y="1787369"/>
            <a:ext cx="871315" cy="871110"/>
            <a:chOff x="370338" y="2676222"/>
            <a:chExt cx="646808" cy="646800"/>
          </a:xfrm>
        </p:grpSpPr>
        <p:sp>
          <p:nvSpPr>
            <p:cNvPr id="544" name="Google Shape;544;p52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2570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3150" lIns="123150" spcFirstLastPara="1" rIns="123150" wrap="square" tIns="123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52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546" name="Google Shape;546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7" name="Google Shape;547;p52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61575" lIns="121200" spcFirstLastPara="1" rIns="121200" wrap="square" tIns="615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47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.SOL</a:t>
                </a:r>
                <a:endParaRPr sz="1347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sp>
        <p:nvSpPr>
          <p:cNvPr id="548" name="Google Shape;548;p52"/>
          <p:cNvSpPr txBox="1"/>
          <p:nvPr/>
        </p:nvSpPr>
        <p:spPr>
          <a:xfrm>
            <a:off x="4359738" y="1539290"/>
            <a:ext cx="115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75" lIns="121200" spcFirstLastPara="1" rIns="121200" wrap="square" tIns="61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7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(simplified)</a:t>
            </a:r>
            <a:endParaRPr sz="1347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9" name="Google Shape;549;p52"/>
          <p:cNvGrpSpPr/>
          <p:nvPr/>
        </p:nvGrpSpPr>
        <p:grpSpPr>
          <a:xfrm>
            <a:off x="2380530" y="3003249"/>
            <a:ext cx="959461" cy="871150"/>
            <a:chOff x="2547800" y="3001925"/>
            <a:chExt cx="1684743" cy="1529675"/>
          </a:xfrm>
        </p:grpSpPr>
        <p:pic>
          <p:nvPicPr>
            <p:cNvPr descr="File:Anthropic.png - Wikimedia Commons" id="550" name="Google Shape;55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47950" y="3435500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Google Gemini logo.svg - Wikimedia Commons" id="551" name="Google Shape;55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82563" y="3001925"/>
              <a:ext cx="962921" cy="35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le:ChatGPT-Logo.svg - Wikimedia Commons" id="552" name="Google Shape;552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42975" y="3476163"/>
              <a:ext cx="712801" cy="71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47800" y="4175200"/>
              <a:ext cx="1684743" cy="356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" name="Google Shape;554;p52"/>
          <p:cNvSpPr/>
          <p:nvPr/>
        </p:nvSpPr>
        <p:spPr>
          <a:xfrm>
            <a:off x="397700" y="3519425"/>
            <a:ext cx="1537200" cy="822900"/>
          </a:xfrm>
          <a:prstGeom prst="wedgeRoundRectCallout">
            <a:avLst>
              <a:gd fmla="val -31069" name="adj1"/>
              <a:gd fmla="val -61153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“Please simplify the following code …”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52"/>
          <p:cNvSpPr txBox="1"/>
          <p:nvPr/>
        </p:nvSpPr>
        <p:spPr>
          <a:xfrm>
            <a:off x="256463" y="978731"/>
            <a:ext cx="1153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1575" lIns="121200" spcFirstLastPara="1" rIns="121200" wrap="square" tIns="615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7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(original)</a:t>
            </a:r>
            <a:endParaRPr sz="1347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"/>
          <p:cNvSpPr txBox="1"/>
          <p:nvPr/>
        </p:nvSpPr>
        <p:spPr>
          <a:xfrm>
            <a:off x="4712225" y="1185750"/>
            <a:ext cx="4246500" cy="389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success,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returndata) = token.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abi.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encodeWithSelector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to, amount)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Check if the call succeeded and returned true (1)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returndata.length &gt;=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abi.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decode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(returndata, (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Allow calls to contracts that don't return values (non-standard tokens)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token.code.length &gt;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returndata.length ==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All other cases should revert with TransferFromFailed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 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TransferFromFailed;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1" name="Google Shape;561;p53"/>
          <p:cNvSpPr txBox="1"/>
          <p:nvPr>
            <p:ph type="title"/>
          </p:nvPr>
        </p:nvSpPr>
        <p:spPr>
          <a:xfrm>
            <a:off x="311700" y="445025"/>
            <a:ext cx="45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“AI powered” … mistakes</a:t>
            </a:r>
            <a:endParaRPr/>
          </a:p>
        </p:txBody>
      </p:sp>
      <p:sp>
        <p:nvSpPr>
          <p:cNvPr id="562" name="Google Shape;562;p53"/>
          <p:cNvSpPr txBox="1"/>
          <p:nvPr/>
        </p:nvSpPr>
        <p:spPr>
          <a:xfrm>
            <a:off x="108425" y="1185750"/>
            <a:ext cx="3925200" cy="389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4131875" y="2955300"/>
            <a:ext cx="482100" cy="355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4" name="Google Shape;564;p53"/>
          <p:cNvSpPr txBox="1"/>
          <p:nvPr/>
        </p:nvSpPr>
        <p:spPr>
          <a:xfrm>
            <a:off x="4192925" y="3209125"/>
            <a:ext cx="36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26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5" name="Google Shape;565;p53"/>
          <p:cNvCxnSpPr/>
          <p:nvPr/>
        </p:nvCxnSpPr>
        <p:spPr>
          <a:xfrm>
            <a:off x="7122250" y="2961800"/>
            <a:ext cx="1579200" cy="6300"/>
          </a:xfrm>
          <a:prstGeom prst="straightConnector1">
            <a:avLst/>
          </a:prstGeom>
          <a:noFill/>
          <a:ln cap="flat" cmpd="sng" w="38100">
            <a:solidFill>
              <a:srgbClr val="C522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53"/>
          <p:cNvSpPr/>
          <p:nvPr/>
        </p:nvSpPr>
        <p:spPr>
          <a:xfrm>
            <a:off x="4131875" y="2955300"/>
            <a:ext cx="482100" cy="355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53"/>
          <p:cNvSpPr txBox="1"/>
          <p:nvPr/>
        </p:nvSpPr>
        <p:spPr>
          <a:xfrm>
            <a:off x="5426525" y="777300"/>
            <a:ext cx="2817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Proposed rewrite by Claude</a:t>
            </a:r>
            <a:endParaRPr sz="16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8" name="Google Shape;568;p53"/>
          <p:cNvGrpSpPr/>
          <p:nvPr/>
        </p:nvGrpSpPr>
        <p:grpSpPr>
          <a:xfrm>
            <a:off x="2095775" y="2002400"/>
            <a:ext cx="4554300" cy="1925100"/>
            <a:chOff x="2095775" y="2002400"/>
            <a:chExt cx="4554300" cy="1925100"/>
          </a:xfrm>
        </p:grpSpPr>
        <p:sp>
          <p:nvSpPr>
            <p:cNvPr id="569" name="Google Shape;569;p53"/>
            <p:cNvSpPr/>
            <p:nvPr/>
          </p:nvSpPr>
          <p:spPr>
            <a:xfrm>
              <a:off x="2095775" y="2002400"/>
              <a:ext cx="4554300" cy="1925100"/>
            </a:xfrm>
            <a:prstGeom prst="roundRect">
              <a:avLst>
                <a:gd fmla="val 16667" name="adj"/>
              </a:avLst>
            </a:prstGeom>
            <a:solidFill>
              <a:srgbClr val="C5221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570" name="Google Shape;570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0538" y="3493050"/>
              <a:ext cx="4324776" cy="19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29112" y="2862513"/>
              <a:ext cx="3687627" cy="20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53"/>
            <p:cNvPicPr preferRelativeResize="0"/>
            <p:nvPr/>
          </p:nvPicPr>
          <p:blipFill rotWithShape="1">
            <a:blip r:embed="rId5">
              <a:alphaModFix/>
            </a:blip>
            <a:srcRect b="9966" l="0" r="0" t="0"/>
            <a:stretch/>
          </p:blipFill>
          <p:spPr>
            <a:xfrm>
              <a:off x="2290300" y="2312525"/>
              <a:ext cx="4165275" cy="279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AI powered … with guardrails</a:t>
            </a:r>
            <a:endParaRPr/>
          </a:p>
        </p:txBody>
      </p:sp>
      <p:grpSp>
        <p:nvGrpSpPr>
          <p:cNvPr id="578" name="Google Shape;578;p54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579" name="Google Shape;579;p54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" name="Google Shape;580;p54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581" name="Google Shape;581;p5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2" name="Google Shape;582;p54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583" name="Google Shape;583;p54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584" name="Google Shape;584;p54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85" name="Google Shape;585;p54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586" name="Google Shape;586;p54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54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54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9" name="Google Shape;589;p54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590" name="Google Shape;590;p54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591" name="Google Shape;591;p5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2" name="Google Shape;592;p5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593" name="Google Shape;593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4" name="Google Shape;594;p5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595" name="Google Shape;595;p54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596" name="Google Shape;596;p54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597" name="Google Shape;597;p54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598" name="Google Shape;598;p5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9" name="Google Shape;599;p5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00" name="Google Shape;600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1" name="Google Shape;601;p5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02" name="Google Shape;602;p54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03" name="Google Shape;603;p54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604" name="Google Shape;604;p54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06" name="Google Shape;606;p54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607" name="Google Shape;607;p54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608" name="Google Shape;608;p5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9" name="Google Shape;609;p5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10" name="Google Shape;610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1" name="Google Shape;611;p5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12" name="Google Shape;612;p54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13" name="Google Shape;613;p54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p54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p54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54"/>
          <p:cNvSpPr/>
          <p:nvPr/>
        </p:nvSpPr>
        <p:spPr>
          <a:xfrm>
            <a:off x="4651660" y="3007750"/>
            <a:ext cx="1745400" cy="945900"/>
          </a:xfrm>
          <a:prstGeom prst="wedgeRoundRectCallout">
            <a:avLst>
              <a:gd fmla="val 13404" name="adj1"/>
              <a:gd fmla="val -64137" name="adj2"/>
              <a:gd fmla="val 0" name="adj3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Formally verifies whether two contracts are equivalent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54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618" name="Google Shape;6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54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620" name="Google Shape;620;p54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621" name="Google Shape;621;p5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2" name="Google Shape;622;p5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23" name="Google Shape;623;p5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4" name="Google Shape;624;p5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25" name="Google Shape;625;p54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26" name="Google Shape;6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4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628" name="Google Shape;62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54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630" name="Google Shape;630;p54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4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32" name="Google Shape;632;p5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Google Shape;633;p54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4" name="Google Shape;6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5" name="Google Shape;635;p54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37" name="Google Shape;637;p54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54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54"/>
          <p:cNvSpPr/>
          <p:nvPr/>
        </p:nvSpPr>
        <p:spPr>
          <a:xfrm>
            <a:off x="3095788" y="4040975"/>
            <a:ext cx="2170800" cy="82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Concordance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AI powered … with guardrails</a:t>
            </a:r>
            <a:endParaRPr/>
          </a:p>
        </p:txBody>
      </p:sp>
      <p:grpSp>
        <p:nvGrpSpPr>
          <p:cNvPr id="645" name="Google Shape;645;p55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646" name="Google Shape;646;p55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7" name="Google Shape;647;p55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648" name="Google Shape;648;p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9" name="Google Shape;649;p55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650" name="Google Shape;650;p55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651" name="Google Shape;651;p55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53" name="Google Shape;653;p55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55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55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6" name="Google Shape;656;p55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657" name="Google Shape;657;p55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658" name="Google Shape;658;p5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9" name="Google Shape;659;p5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60" name="Google Shape;66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1" name="Google Shape;661;p5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62" name="Google Shape;662;p55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63" name="Google Shape;663;p55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664" name="Google Shape;664;p55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665" name="Google Shape;665;p5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6" name="Google Shape;666;p5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67" name="Google Shape;667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8" name="Google Shape;668;p5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69" name="Google Shape;669;p55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70" name="Google Shape;670;p55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671" name="Google Shape;671;p55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673" name="Google Shape;673;p55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674" name="Google Shape;674;p55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675" name="Google Shape;675;p5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5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77" name="Google Shape;677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8" name="Google Shape;678;p5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79" name="Google Shape;679;p55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80" name="Google Shape;680;p55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55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p55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3" name="Google Shape;683;p55"/>
          <p:cNvSpPr/>
          <p:nvPr/>
        </p:nvSpPr>
        <p:spPr>
          <a:xfrm>
            <a:off x="4651660" y="3007750"/>
            <a:ext cx="1745400" cy="945900"/>
          </a:xfrm>
          <a:prstGeom prst="wedgeRoundRectCallout">
            <a:avLst>
              <a:gd fmla="val 13404" name="adj1"/>
              <a:gd fmla="val -64137" name="adj2"/>
              <a:gd fmla="val 0" name="adj3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Formally verifies whether two contracts are </a:t>
            </a:r>
            <a:r>
              <a:rPr lang="en" sz="1300">
                <a:solidFill>
                  <a:schemeClr val="dk1"/>
                </a:solidFill>
                <a:highlight>
                  <a:srgbClr val="C586C0"/>
                </a:highlight>
                <a:latin typeface="DM Sans"/>
                <a:ea typeface="DM Sans"/>
                <a:cs typeface="DM Sans"/>
                <a:sym typeface="DM Sans"/>
              </a:rPr>
              <a:t>equivalent</a:t>
            </a:r>
            <a:endParaRPr sz="1300">
              <a:solidFill>
                <a:schemeClr val="dk1"/>
              </a:solidFill>
              <a:highlight>
                <a:srgbClr val="C586C0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4" name="Google Shape;684;p55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685" name="Google Shape;68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p55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687" name="Google Shape;687;p55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688" name="Google Shape;688;p5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9" name="Google Shape;689;p5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690" name="Google Shape;690;p5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1" name="Google Shape;691;p5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692" name="Google Shape;692;p55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93" name="Google Shape;6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5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695" name="Google Shape;69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55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697" name="Google Shape;697;p55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5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699" name="Google Shape;699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0" name="Google Shape;700;p55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01" name="Google Shape;70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55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5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04" name="Google Shape;704;p55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55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55"/>
          <p:cNvSpPr/>
          <p:nvPr/>
        </p:nvSpPr>
        <p:spPr>
          <a:xfrm>
            <a:off x="3095788" y="4040975"/>
            <a:ext cx="2170800" cy="82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Concordance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Defining </a:t>
            </a:r>
            <a:r>
              <a:rPr lang="en"/>
              <a:t>Equivalence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 Definiti</a:t>
            </a:r>
            <a:r>
              <a:rPr lang="en"/>
              <a:t>o</a:t>
            </a:r>
            <a:r>
              <a:rPr lang="en"/>
              <a:t>n</a:t>
            </a:r>
            <a:endParaRPr/>
          </a:p>
        </p:txBody>
      </p:sp>
      <p:sp>
        <p:nvSpPr>
          <p:cNvPr id="717" name="Google Shape;717;p57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Two programs are “equivalent” if they “do the same thing” on “the same inputs”.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 Definition</a:t>
            </a:r>
            <a:endParaRPr/>
          </a:p>
        </p:txBody>
      </p:sp>
      <p:sp>
        <p:nvSpPr>
          <p:cNvPr id="723" name="Google Shape;723;p58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Two programs are “equivalent” if they “</a:t>
            </a:r>
            <a:r>
              <a:rPr lang="en" sz="2500">
                <a:highlight>
                  <a:srgbClr val="FFDE40"/>
                </a:highlight>
              </a:rPr>
              <a:t>do the same thing</a:t>
            </a:r>
            <a:r>
              <a:rPr lang="en" sz="2500"/>
              <a:t>” on “</a:t>
            </a:r>
            <a:r>
              <a:rPr lang="en" sz="2500">
                <a:highlight>
                  <a:srgbClr val="C586C0"/>
                </a:highlight>
              </a:rPr>
              <a:t>the same inputs</a:t>
            </a:r>
            <a:r>
              <a:rPr lang="en" sz="2500"/>
              <a:t>”.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265500" y="1233175"/>
            <a:ext cx="3326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9" name="Google Shape;359;p41"/>
          <p:cNvSpPr txBox="1"/>
          <p:nvPr>
            <p:ph idx="1" type="subTitle"/>
          </p:nvPr>
        </p:nvSpPr>
        <p:spPr>
          <a:xfrm>
            <a:off x="265500" y="2803075"/>
            <a:ext cx="332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 txBox="1"/>
          <p:nvPr>
            <p:ph idx="2" type="body"/>
          </p:nvPr>
        </p:nvSpPr>
        <p:spPr>
          <a:xfrm>
            <a:off x="4292975" y="724075"/>
            <a:ext cx="4313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9F2A5"/>
              </a:buClr>
              <a:buSzPts val="1800"/>
              <a:buChar char="⬢"/>
            </a:pPr>
            <a:r>
              <a:rPr lang="en"/>
              <a:t>Background &amp; Motivation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9F2A5"/>
              </a:buClr>
              <a:buSzPts val="1800"/>
              <a:buChar char="⬢"/>
            </a:pPr>
            <a:r>
              <a:rPr lang="en"/>
              <a:t>Concordance: In Brief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9F2A5"/>
              </a:buClr>
              <a:buSzPts val="1800"/>
              <a:buChar char="⬢"/>
            </a:pPr>
            <a:r>
              <a:rPr i="1" lang="en"/>
              <a:t>Defining</a:t>
            </a:r>
            <a:r>
              <a:rPr lang="en"/>
              <a:t> Equivalence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9F2A5"/>
              </a:buClr>
              <a:buSzPts val="1800"/>
              <a:buChar char="⬢"/>
            </a:pPr>
            <a:r>
              <a:rPr i="1" lang="en"/>
              <a:t>Checking</a:t>
            </a:r>
            <a:r>
              <a:rPr lang="en"/>
              <a:t> Equivalence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79F2A5"/>
              </a:buClr>
              <a:buSzPts val="1800"/>
              <a:buChar char="⬢"/>
            </a:pPr>
            <a:r>
              <a:rPr lang="en"/>
              <a:t>Concordance: The Details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9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Intuitive Definition</a:t>
            </a:r>
            <a:endParaRPr/>
          </a:p>
        </p:txBody>
      </p:sp>
      <p:sp>
        <p:nvSpPr>
          <p:cNvPr id="729" name="Google Shape;729;p59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Two programs are “equivalent” if they “</a:t>
            </a:r>
            <a:r>
              <a:rPr lang="en" sz="2500">
                <a:highlight>
                  <a:srgbClr val="FFDE40"/>
                </a:highlight>
              </a:rPr>
              <a:t>produce the same outputs</a:t>
            </a:r>
            <a:r>
              <a:rPr lang="en" sz="2500"/>
              <a:t>” on “</a:t>
            </a:r>
            <a:r>
              <a:rPr lang="en" sz="2500">
                <a:highlight>
                  <a:srgbClr val="C586C0"/>
                </a:highlight>
              </a:rPr>
              <a:t>the same inputs</a:t>
            </a:r>
            <a:r>
              <a:rPr lang="en" sz="2500"/>
              <a:t>”.</a:t>
            </a:r>
            <a:endParaRPr sz="2500"/>
          </a:p>
        </p:txBody>
      </p:sp>
      <p:sp>
        <p:nvSpPr>
          <p:cNvPr id="730" name="Google Shape;730;p59"/>
          <p:cNvSpPr/>
          <p:nvPr/>
        </p:nvSpPr>
        <p:spPr>
          <a:xfrm>
            <a:off x="5479650" y="20231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59"/>
          <p:cNvSpPr/>
          <p:nvPr/>
        </p:nvSpPr>
        <p:spPr>
          <a:xfrm>
            <a:off x="7046175" y="20231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59"/>
          <p:cNvSpPr txBox="1"/>
          <p:nvPr/>
        </p:nvSpPr>
        <p:spPr>
          <a:xfrm>
            <a:off x="6554600" y="1017725"/>
            <a:ext cx="3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3" name="Google Shape;733;p59"/>
          <p:cNvSpPr/>
          <p:nvPr/>
        </p:nvSpPr>
        <p:spPr>
          <a:xfrm rot="2698393">
            <a:off x="6882564" y="16137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p59"/>
          <p:cNvSpPr/>
          <p:nvPr/>
        </p:nvSpPr>
        <p:spPr>
          <a:xfrm flipH="1" rot="-2698393">
            <a:off x="6131314" y="16137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p59"/>
          <p:cNvSpPr/>
          <p:nvPr/>
        </p:nvSpPr>
        <p:spPr>
          <a:xfrm rot="8098393">
            <a:off x="6882564" y="31295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6" name="Google Shape;736;p59"/>
          <p:cNvSpPr/>
          <p:nvPr/>
        </p:nvSpPr>
        <p:spPr>
          <a:xfrm rot="2698393">
            <a:off x="6131314" y="31295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7" name="Google Shape;737;p59"/>
          <p:cNvSpPr txBox="1"/>
          <p:nvPr/>
        </p:nvSpPr>
        <p:spPr>
          <a:xfrm>
            <a:off x="6456502" y="3329388"/>
            <a:ext cx="50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0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the Definition</a:t>
            </a:r>
            <a:endParaRPr/>
          </a:p>
        </p:txBody>
      </p:sp>
      <p:sp>
        <p:nvSpPr>
          <p:cNvPr id="743" name="Google Shape;743;p60"/>
          <p:cNvSpPr txBox="1"/>
          <p:nvPr>
            <p:ph idx="1" type="body"/>
          </p:nvPr>
        </p:nvSpPr>
        <p:spPr>
          <a:xfrm>
            <a:off x="159500" y="10409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1175"/>
              <a:t>Two programs are “equivalent” if they “</a:t>
            </a:r>
            <a:r>
              <a:rPr lang="en" sz="1175">
                <a:highlight>
                  <a:srgbClr val="FFDE40"/>
                </a:highlight>
              </a:rPr>
              <a:t>produce the same outputs</a:t>
            </a:r>
            <a:r>
              <a:rPr lang="en" sz="1175"/>
              <a:t>” on “</a:t>
            </a:r>
            <a:r>
              <a:rPr lang="en" sz="1175">
                <a:highlight>
                  <a:srgbClr val="C586C0"/>
                </a:highlight>
              </a:rPr>
              <a:t>the same inputs</a:t>
            </a:r>
            <a:r>
              <a:rPr lang="en" sz="1175"/>
              <a:t>”.</a:t>
            </a:r>
            <a:endParaRPr sz="1175"/>
          </a:p>
        </p:txBody>
      </p:sp>
      <p:sp>
        <p:nvSpPr>
          <p:cNvPr id="744" name="Google Shape;744;p60"/>
          <p:cNvSpPr/>
          <p:nvPr/>
        </p:nvSpPr>
        <p:spPr>
          <a:xfrm>
            <a:off x="2118300" y="1789888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5935950" y="1789900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6" name="Google Shape;746;p60"/>
          <p:cNvSpPr txBox="1"/>
          <p:nvPr/>
        </p:nvSpPr>
        <p:spPr>
          <a:xfrm>
            <a:off x="487680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y + 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7" name="Google Shape;747;p60"/>
          <p:cNvSpPr txBox="1"/>
          <p:nvPr/>
        </p:nvSpPr>
        <p:spPr>
          <a:xfrm>
            <a:off x="105915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3843350" y="1896325"/>
            <a:ext cx="1243200" cy="7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Mono"/>
                <a:ea typeface="PT Mono"/>
                <a:cs typeface="PT Mono"/>
                <a:sym typeface="PT Mono"/>
              </a:rPr>
              <a:t>x = y</a:t>
            </a:r>
            <a:endParaRPr sz="2000"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749" name="Google Shape;749;p60"/>
          <p:cNvCxnSpPr/>
          <p:nvPr/>
        </p:nvCxnSpPr>
        <p:spPr>
          <a:xfrm flipH="1">
            <a:off x="2790575" y="2283175"/>
            <a:ext cx="1312800" cy="482100"/>
          </a:xfrm>
          <a:prstGeom prst="straightConnector1">
            <a:avLst/>
          </a:prstGeom>
          <a:noFill/>
          <a:ln cap="flat" cmpd="sng" w="19050">
            <a:solidFill>
              <a:srgbClr val="79F2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60"/>
          <p:cNvCxnSpPr/>
          <p:nvPr/>
        </p:nvCxnSpPr>
        <p:spPr>
          <a:xfrm>
            <a:off x="4858100" y="2276850"/>
            <a:ext cx="1649100" cy="488400"/>
          </a:xfrm>
          <a:prstGeom prst="straightConnector1">
            <a:avLst/>
          </a:prstGeom>
          <a:noFill/>
          <a:ln cap="flat" cmpd="sng" w="19050">
            <a:solidFill>
              <a:srgbClr val="42FA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60"/>
          <p:cNvSpPr/>
          <p:nvPr/>
        </p:nvSpPr>
        <p:spPr>
          <a:xfrm>
            <a:off x="2961800" y="3938500"/>
            <a:ext cx="3006300" cy="7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Mono"/>
                <a:ea typeface="PT Mono"/>
                <a:cs typeface="PT Mono"/>
                <a:sym typeface="PT Mono"/>
              </a:rPr>
              <a:t>2 + x</a:t>
            </a:r>
            <a:r>
              <a:rPr lang="en" sz="2100">
                <a:latin typeface="PT Mono"/>
                <a:ea typeface="PT Mono"/>
                <a:cs typeface="PT Mono"/>
                <a:sym typeface="PT Mono"/>
              </a:rPr>
              <a:t> = y + 2</a:t>
            </a:r>
            <a:endParaRPr sz="2100"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752" name="Google Shape;752;p60"/>
          <p:cNvCxnSpPr/>
          <p:nvPr/>
        </p:nvCxnSpPr>
        <p:spPr>
          <a:xfrm>
            <a:off x="2530525" y="3316950"/>
            <a:ext cx="1395300" cy="868800"/>
          </a:xfrm>
          <a:prstGeom prst="straightConnector1">
            <a:avLst/>
          </a:prstGeom>
          <a:noFill/>
          <a:ln cap="flat" cmpd="sng" w="19050">
            <a:solidFill>
              <a:srgbClr val="79F2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60"/>
          <p:cNvCxnSpPr/>
          <p:nvPr/>
        </p:nvCxnSpPr>
        <p:spPr>
          <a:xfrm flipH="1">
            <a:off x="4984950" y="3348675"/>
            <a:ext cx="1173300" cy="843600"/>
          </a:xfrm>
          <a:prstGeom prst="straightConnector1">
            <a:avLst/>
          </a:prstGeom>
          <a:noFill/>
          <a:ln cap="flat" cmpd="sng" w="19050">
            <a:solidFill>
              <a:srgbClr val="42FA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4" name="Google Shape;754;p60"/>
          <p:cNvSpPr txBox="1"/>
          <p:nvPr/>
        </p:nvSpPr>
        <p:spPr>
          <a:xfrm>
            <a:off x="4341697" y="4014120"/>
            <a:ext cx="272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1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 rot="5400000">
            <a:off x="4187098" y="2958939"/>
            <a:ext cx="904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⇒</a:t>
            </a:r>
            <a:endParaRPr sz="5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1"/>
          <p:cNvSpPr txBox="1"/>
          <p:nvPr>
            <p:ph type="title"/>
          </p:nvPr>
        </p:nvSpPr>
        <p:spPr>
          <a:xfrm>
            <a:off x="311700" y="445025"/>
            <a:ext cx="53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the Definition (cont)</a:t>
            </a:r>
            <a:endParaRPr/>
          </a:p>
        </p:txBody>
      </p:sp>
      <p:sp>
        <p:nvSpPr>
          <p:cNvPr id="761" name="Google Shape;761;p61"/>
          <p:cNvSpPr txBox="1"/>
          <p:nvPr/>
        </p:nvSpPr>
        <p:spPr>
          <a:xfrm>
            <a:off x="1571875" y="162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lang="en" sz="2500">
                <a:solidFill>
                  <a:srgbClr val="191D19"/>
                </a:solidFill>
                <a:highlight>
                  <a:srgbClr val="C586C0"/>
                </a:highlight>
                <a:latin typeface="DM Sans"/>
                <a:ea typeface="DM Sans"/>
                <a:cs typeface="DM Sans"/>
                <a:sym typeface="DM Sans"/>
              </a:rPr>
              <a:t>the same inputs</a:t>
            </a:r>
            <a:r>
              <a:rPr lang="en" sz="25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endParaRPr sz="2500"/>
          </a:p>
        </p:txBody>
      </p:sp>
      <p:sp>
        <p:nvSpPr>
          <p:cNvPr id="762" name="Google Shape;762;p61"/>
          <p:cNvSpPr txBox="1"/>
          <p:nvPr>
            <p:ph idx="1" type="body"/>
          </p:nvPr>
        </p:nvSpPr>
        <p:spPr>
          <a:xfrm>
            <a:off x="211675" y="2793725"/>
            <a:ext cx="4360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“</a:t>
            </a:r>
            <a:r>
              <a:rPr lang="en" sz="2500">
                <a:highlight>
                  <a:srgbClr val="FFDE40"/>
                </a:highlight>
              </a:rPr>
              <a:t>produce the same </a:t>
            </a:r>
            <a:r>
              <a:rPr lang="en" sz="2500">
                <a:highlight>
                  <a:srgbClr val="FFDE40"/>
                </a:highlight>
              </a:rPr>
              <a:t>o</a:t>
            </a:r>
            <a:r>
              <a:rPr lang="en" sz="2500">
                <a:highlight>
                  <a:srgbClr val="FFDE40"/>
                </a:highlight>
              </a:rPr>
              <a:t>utputs</a:t>
            </a:r>
            <a:r>
              <a:rPr lang="en" sz="2500"/>
              <a:t>“</a:t>
            </a:r>
            <a:endParaRPr sz="2500"/>
          </a:p>
        </p:txBody>
      </p:sp>
      <p:sp>
        <p:nvSpPr>
          <p:cNvPr id="763" name="Google Shape;763;p61"/>
          <p:cNvSpPr txBox="1"/>
          <p:nvPr/>
        </p:nvSpPr>
        <p:spPr>
          <a:xfrm>
            <a:off x="4509550" y="1530413"/>
            <a:ext cx="740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≝</a:t>
            </a:r>
            <a:endParaRPr sz="3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4" name="Google Shape;764;p61"/>
          <p:cNvSpPr txBox="1"/>
          <p:nvPr/>
        </p:nvSpPr>
        <p:spPr>
          <a:xfrm>
            <a:off x="4509550" y="2741213"/>
            <a:ext cx="740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≝</a:t>
            </a:r>
            <a:endParaRPr sz="3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5310900" y="1477925"/>
            <a:ext cx="2780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“the same </a:t>
            </a:r>
            <a:r>
              <a:rPr lang="en" sz="21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calldata</a:t>
            </a: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buffers”</a:t>
            </a:r>
            <a:endParaRPr sz="2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6" name="Google Shape;766;p61"/>
          <p:cNvSpPr txBox="1"/>
          <p:nvPr/>
        </p:nvSpPr>
        <p:spPr>
          <a:xfrm>
            <a:off x="5310900" y="2688725"/>
            <a:ext cx="330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“produce the same </a:t>
            </a:r>
            <a:r>
              <a:rPr lang="en" sz="21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buffers”</a:t>
            </a:r>
            <a:endParaRPr sz="2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2"/>
          <p:cNvSpPr txBox="1"/>
          <p:nvPr>
            <p:ph type="title"/>
          </p:nvPr>
        </p:nvSpPr>
        <p:spPr>
          <a:xfrm>
            <a:off x="311700" y="445025"/>
            <a:ext cx="688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the Definition (cont)</a:t>
            </a:r>
            <a:endParaRPr/>
          </a:p>
        </p:txBody>
      </p:sp>
      <p:sp>
        <p:nvSpPr>
          <p:cNvPr id="772" name="Google Shape;772;p62"/>
          <p:cNvSpPr txBox="1"/>
          <p:nvPr>
            <p:ph idx="1" type="body"/>
          </p:nvPr>
        </p:nvSpPr>
        <p:spPr>
          <a:xfrm>
            <a:off x="159500" y="104097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1150"/>
              <a:t>Two programs are “equivalent” if they “</a:t>
            </a:r>
            <a:r>
              <a:rPr lang="en" sz="1150">
                <a:highlight>
                  <a:srgbClr val="FFDE40"/>
                </a:highlight>
              </a:rPr>
              <a:t>produce the same </a:t>
            </a:r>
            <a:r>
              <a:rPr lang="en" sz="1150">
                <a:highlight>
                  <a:srgbClr val="FFDE40"/>
                </a:highlight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 sz="1150">
                <a:highlight>
                  <a:srgbClr val="FFDE40"/>
                </a:highlight>
              </a:rPr>
              <a:t> buffers</a:t>
            </a:r>
            <a:r>
              <a:rPr lang="en" sz="1150"/>
              <a:t>” on “</a:t>
            </a:r>
            <a:r>
              <a:rPr lang="en" sz="1150">
                <a:highlight>
                  <a:srgbClr val="C586C0"/>
                </a:highlight>
              </a:rPr>
              <a:t>the same </a:t>
            </a:r>
            <a:r>
              <a:rPr lang="en" sz="1150">
                <a:highlight>
                  <a:srgbClr val="C586C0"/>
                </a:highlight>
                <a:latin typeface="PT Mono"/>
                <a:ea typeface="PT Mono"/>
                <a:cs typeface="PT Mono"/>
                <a:sym typeface="PT Mono"/>
              </a:rPr>
              <a:t>calldata</a:t>
            </a:r>
            <a:r>
              <a:rPr lang="en" sz="1150">
                <a:highlight>
                  <a:srgbClr val="C586C0"/>
                </a:highlight>
              </a:rPr>
              <a:t> buffers</a:t>
            </a:r>
            <a:r>
              <a:rPr lang="en" sz="1150"/>
              <a:t>”.</a:t>
            </a:r>
            <a:endParaRPr sz="1150"/>
          </a:p>
        </p:txBody>
      </p:sp>
      <p:sp>
        <p:nvSpPr>
          <p:cNvPr id="773" name="Google Shape;773;p62"/>
          <p:cNvSpPr/>
          <p:nvPr/>
        </p:nvSpPr>
        <p:spPr>
          <a:xfrm>
            <a:off x="2118300" y="1789888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4" name="Google Shape;774;p62"/>
          <p:cNvSpPr/>
          <p:nvPr/>
        </p:nvSpPr>
        <p:spPr>
          <a:xfrm>
            <a:off x="5935950" y="1789900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5" name="Google Shape;775;p62"/>
          <p:cNvSpPr txBox="1"/>
          <p:nvPr/>
        </p:nvSpPr>
        <p:spPr>
          <a:xfrm>
            <a:off x="487680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w;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y +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62"/>
          <p:cNvSpPr txBox="1"/>
          <p:nvPr/>
        </p:nvSpPr>
        <p:spPr>
          <a:xfrm>
            <a:off x="105915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7" name="Google Shape;777;p62"/>
          <p:cNvSpPr/>
          <p:nvPr/>
        </p:nvSpPr>
        <p:spPr>
          <a:xfrm>
            <a:off x="3843350" y="1896325"/>
            <a:ext cx="1243200" cy="7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Mono"/>
                <a:ea typeface="PT Mono"/>
                <a:cs typeface="PT Mono"/>
                <a:sym typeface="PT Mono"/>
              </a:rPr>
              <a:t>x = y</a:t>
            </a:r>
            <a:endParaRPr sz="2000"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778" name="Google Shape;778;p62"/>
          <p:cNvCxnSpPr/>
          <p:nvPr/>
        </p:nvCxnSpPr>
        <p:spPr>
          <a:xfrm flipH="1">
            <a:off x="2761175" y="2283175"/>
            <a:ext cx="1342200" cy="670500"/>
          </a:xfrm>
          <a:prstGeom prst="straightConnector1">
            <a:avLst/>
          </a:prstGeom>
          <a:noFill/>
          <a:ln cap="flat" cmpd="sng" w="19050">
            <a:solidFill>
              <a:srgbClr val="79F2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9" name="Google Shape;779;p62"/>
          <p:cNvCxnSpPr/>
          <p:nvPr/>
        </p:nvCxnSpPr>
        <p:spPr>
          <a:xfrm>
            <a:off x="4858100" y="2276850"/>
            <a:ext cx="1645800" cy="686400"/>
          </a:xfrm>
          <a:prstGeom prst="straightConnector1">
            <a:avLst/>
          </a:prstGeom>
          <a:noFill/>
          <a:ln cap="flat" cmpd="sng" w="19050">
            <a:solidFill>
              <a:srgbClr val="42FA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62"/>
          <p:cNvSpPr/>
          <p:nvPr/>
        </p:nvSpPr>
        <p:spPr>
          <a:xfrm>
            <a:off x="2961800" y="3938500"/>
            <a:ext cx="3006300" cy="71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T Mono"/>
                <a:ea typeface="PT Mono"/>
                <a:cs typeface="PT Mono"/>
                <a:sym typeface="PT Mono"/>
              </a:rPr>
              <a:t>z</a:t>
            </a:r>
            <a:r>
              <a:rPr lang="en" sz="2100">
                <a:latin typeface="PT Mono"/>
                <a:ea typeface="PT Mono"/>
                <a:cs typeface="PT Mono"/>
                <a:sym typeface="PT Mono"/>
              </a:rPr>
              <a:t> + x = y + w</a:t>
            </a:r>
            <a:endParaRPr sz="2100"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781" name="Google Shape;781;p62"/>
          <p:cNvCxnSpPr/>
          <p:nvPr/>
        </p:nvCxnSpPr>
        <p:spPr>
          <a:xfrm>
            <a:off x="2549625" y="3559850"/>
            <a:ext cx="1376100" cy="625800"/>
          </a:xfrm>
          <a:prstGeom prst="straightConnector1">
            <a:avLst/>
          </a:prstGeom>
          <a:noFill/>
          <a:ln cap="flat" cmpd="sng" w="19050">
            <a:solidFill>
              <a:srgbClr val="79F2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2" name="Google Shape;782;p62"/>
          <p:cNvCxnSpPr/>
          <p:nvPr/>
        </p:nvCxnSpPr>
        <p:spPr>
          <a:xfrm flipH="1">
            <a:off x="4984825" y="3588700"/>
            <a:ext cx="1288200" cy="603600"/>
          </a:xfrm>
          <a:prstGeom prst="straightConnector1">
            <a:avLst/>
          </a:prstGeom>
          <a:noFill/>
          <a:ln cap="flat" cmpd="sng" w="19050">
            <a:solidFill>
              <a:srgbClr val="42FA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3" name="Google Shape;783;p62"/>
          <p:cNvSpPr txBox="1"/>
          <p:nvPr/>
        </p:nvSpPr>
        <p:spPr>
          <a:xfrm>
            <a:off x="4341697" y="4014120"/>
            <a:ext cx="272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1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4" name="Google Shape;784;p62"/>
          <p:cNvSpPr txBox="1"/>
          <p:nvPr/>
        </p:nvSpPr>
        <p:spPr>
          <a:xfrm rot="5400000">
            <a:off x="4187098" y="2958939"/>
            <a:ext cx="9045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⇒</a:t>
            </a:r>
            <a:endParaRPr sz="5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85" name="Google Shape;785;p62"/>
          <p:cNvCxnSpPr/>
          <p:nvPr/>
        </p:nvCxnSpPr>
        <p:spPr>
          <a:xfrm>
            <a:off x="1409300" y="2914550"/>
            <a:ext cx="500700" cy="0"/>
          </a:xfrm>
          <a:prstGeom prst="straightConnector1">
            <a:avLst/>
          </a:prstGeom>
          <a:noFill/>
          <a:ln cap="flat" cmpd="sng" w="28575">
            <a:solidFill>
              <a:srgbClr val="C5221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62"/>
          <p:cNvCxnSpPr/>
          <p:nvPr/>
        </p:nvCxnSpPr>
        <p:spPr>
          <a:xfrm>
            <a:off x="5224175" y="2914550"/>
            <a:ext cx="504300" cy="0"/>
          </a:xfrm>
          <a:prstGeom prst="straightConnector1">
            <a:avLst/>
          </a:prstGeom>
          <a:noFill/>
          <a:ln cap="flat" cmpd="sng" w="28575">
            <a:solidFill>
              <a:srgbClr val="C5221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3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inputs</a:t>
            </a:r>
            <a:endParaRPr/>
          </a:p>
        </p:txBody>
      </p:sp>
      <p:sp>
        <p:nvSpPr>
          <p:cNvPr id="792" name="Google Shape;792;p63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en" sz="1850"/>
              <a:t>Smart contracts “implicitly” receive their current storage, and the state of the rest of the Ethereum blockchain (codehashes, nonces, balances…) as input!</a:t>
            </a:r>
            <a:endParaRPr sz="1850"/>
          </a:p>
        </p:txBody>
      </p:sp>
      <p:pic>
        <p:nvPicPr>
          <p:cNvPr id="793" name="Google Shape;7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500" y="605362"/>
            <a:ext cx="2672275" cy="39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4"/>
          <p:cNvSpPr txBox="1"/>
          <p:nvPr>
            <p:ph type="title"/>
          </p:nvPr>
        </p:nvSpPr>
        <p:spPr>
          <a:xfrm>
            <a:off x="311700" y="445025"/>
            <a:ext cx="53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the Definition (cont)</a:t>
            </a:r>
            <a:endParaRPr/>
          </a:p>
        </p:txBody>
      </p:sp>
      <p:sp>
        <p:nvSpPr>
          <p:cNvPr id="799" name="Google Shape;799;p64"/>
          <p:cNvSpPr txBox="1"/>
          <p:nvPr/>
        </p:nvSpPr>
        <p:spPr>
          <a:xfrm>
            <a:off x="1571875" y="162101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lang="en" sz="2500">
                <a:solidFill>
                  <a:srgbClr val="191D19"/>
                </a:solidFill>
                <a:highlight>
                  <a:srgbClr val="C586C0"/>
                </a:highlight>
                <a:latin typeface="DM Sans"/>
                <a:ea typeface="DM Sans"/>
                <a:cs typeface="DM Sans"/>
                <a:sym typeface="DM Sans"/>
              </a:rPr>
              <a:t>the same inputs</a:t>
            </a:r>
            <a:r>
              <a:rPr lang="en" sz="25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</a:t>
            </a:r>
            <a:endParaRPr sz="2500"/>
          </a:p>
        </p:txBody>
      </p:sp>
      <p:sp>
        <p:nvSpPr>
          <p:cNvPr id="800" name="Google Shape;800;p64"/>
          <p:cNvSpPr txBox="1"/>
          <p:nvPr>
            <p:ph idx="1" type="body"/>
          </p:nvPr>
        </p:nvSpPr>
        <p:spPr>
          <a:xfrm>
            <a:off x="211675" y="2793725"/>
            <a:ext cx="43602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“</a:t>
            </a:r>
            <a:r>
              <a:rPr lang="en" sz="2500">
                <a:highlight>
                  <a:srgbClr val="FFDE40"/>
                </a:highlight>
              </a:rPr>
              <a:t>produce the same outputs</a:t>
            </a:r>
            <a:r>
              <a:rPr lang="en" sz="2500"/>
              <a:t>“</a:t>
            </a:r>
            <a:endParaRPr sz="2500"/>
          </a:p>
        </p:txBody>
      </p:sp>
      <p:sp>
        <p:nvSpPr>
          <p:cNvPr id="801" name="Google Shape;801;p64"/>
          <p:cNvSpPr txBox="1"/>
          <p:nvPr/>
        </p:nvSpPr>
        <p:spPr>
          <a:xfrm>
            <a:off x="4509550" y="1530413"/>
            <a:ext cx="740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≝</a:t>
            </a:r>
            <a:endParaRPr sz="3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2" name="Google Shape;802;p64"/>
          <p:cNvSpPr txBox="1"/>
          <p:nvPr/>
        </p:nvSpPr>
        <p:spPr>
          <a:xfrm>
            <a:off x="4509550" y="2741213"/>
            <a:ext cx="740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≝</a:t>
            </a:r>
            <a:endParaRPr sz="3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3" name="Google Shape;803;p64"/>
          <p:cNvSpPr txBox="1"/>
          <p:nvPr/>
        </p:nvSpPr>
        <p:spPr>
          <a:xfrm>
            <a:off x="5310900" y="1477925"/>
            <a:ext cx="3531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“the same </a:t>
            </a:r>
            <a:r>
              <a:rPr lang="en" sz="21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calldata</a:t>
            </a: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buffers AND environment”</a:t>
            </a:r>
            <a:endParaRPr sz="2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4" name="Google Shape;804;p64"/>
          <p:cNvSpPr txBox="1"/>
          <p:nvPr/>
        </p:nvSpPr>
        <p:spPr>
          <a:xfrm>
            <a:off x="5310900" y="2688725"/>
            <a:ext cx="330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“produce the same </a:t>
            </a:r>
            <a:r>
              <a:rPr lang="en" sz="21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 sz="21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buffers”</a:t>
            </a:r>
            <a:endParaRPr sz="2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5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 Definition (?)</a:t>
            </a:r>
            <a:endParaRPr/>
          </a:p>
        </p:txBody>
      </p:sp>
      <p:sp>
        <p:nvSpPr>
          <p:cNvPr id="810" name="Google Shape;810;p65"/>
          <p:cNvSpPr txBox="1"/>
          <p:nvPr>
            <p:ph idx="1" type="body"/>
          </p:nvPr>
        </p:nvSpPr>
        <p:spPr>
          <a:xfrm>
            <a:off x="311700" y="1552575"/>
            <a:ext cx="4835700" cy="28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Two programs are “equivalent” if they “</a:t>
            </a:r>
            <a:r>
              <a:rPr lang="en" sz="2500">
                <a:highlight>
                  <a:srgbClr val="FFDE40"/>
                </a:highlight>
              </a:rPr>
              <a:t>produce the same </a:t>
            </a:r>
            <a:r>
              <a:rPr lang="en" sz="2500">
                <a:highlight>
                  <a:srgbClr val="FFDE40"/>
                </a:highlight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 sz="2500">
                <a:highlight>
                  <a:srgbClr val="FFDE40"/>
                </a:highlight>
              </a:rPr>
              <a:t> buffers</a:t>
            </a:r>
            <a:r>
              <a:rPr lang="en" sz="2500"/>
              <a:t>” on “</a:t>
            </a:r>
            <a:r>
              <a:rPr lang="en" sz="2500">
                <a:highlight>
                  <a:srgbClr val="C586C0"/>
                </a:highlight>
              </a:rPr>
              <a:t>the same </a:t>
            </a:r>
            <a:r>
              <a:rPr lang="en" sz="2500">
                <a:highlight>
                  <a:srgbClr val="C586C0"/>
                </a:highlight>
                <a:latin typeface="PT Mono"/>
                <a:ea typeface="PT Mono"/>
                <a:cs typeface="PT Mono"/>
                <a:sym typeface="PT Mono"/>
              </a:rPr>
              <a:t>calldata</a:t>
            </a:r>
            <a:r>
              <a:rPr lang="en" sz="2500">
                <a:highlight>
                  <a:srgbClr val="C586C0"/>
                </a:highlight>
              </a:rPr>
              <a:t> buffers AND environment</a:t>
            </a:r>
            <a:r>
              <a:rPr lang="en" sz="2500"/>
              <a:t>”.</a:t>
            </a:r>
            <a:endParaRPr sz="2500"/>
          </a:p>
        </p:txBody>
      </p:sp>
      <p:sp>
        <p:nvSpPr>
          <p:cNvPr id="811" name="Google Shape;811;p65"/>
          <p:cNvSpPr/>
          <p:nvPr/>
        </p:nvSpPr>
        <p:spPr>
          <a:xfrm>
            <a:off x="5479650" y="20231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2" name="Google Shape;812;p65"/>
          <p:cNvSpPr/>
          <p:nvPr/>
        </p:nvSpPr>
        <p:spPr>
          <a:xfrm>
            <a:off x="7046175" y="20231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3" name="Google Shape;813;p65"/>
          <p:cNvSpPr txBox="1"/>
          <p:nvPr/>
        </p:nvSpPr>
        <p:spPr>
          <a:xfrm>
            <a:off x="6015000" y="1017725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4" name="Google Shape;814;p65"/>
          <p:cNvSpPr/>
          <p:nvPr/>
        </p:nvSpPr>
        <p:spPr>
          <a:xfrm rot="2698393">
            <a:off x="6882564" y="16137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5" name="Google Shape;815;p65"/>
          <p:cNvSpPr/>
          <p:nvPr/>
        </p:nvSpPr>
        <p:spPr>
          <a:xfrm flipH="1" rot="-2698393">
            <a:off x="6131314" y="16137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6" name="Google Shape;816;p65"/>
          <p:cNvSpPr/>
          <p:nvPr/>
        </p:nvSpPr>
        <p:spPr>
          <a:xfrm rot="8098393">
            <a:off x="6882564" y="31295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65"/>
          <p:cNvSpPr/>
          <p:nvPr/>
        </p:nvSpPr>
        <p:spPr>
          <a:xfrm rot="2698393">
            <a:off x="6131314" y="31295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65"/>
          <p:cNvSpPr txBox="1"/>
          <p:nvPr/>
        </p:nvSpPr>
        <p:spPr>
          <a:xfrm>
            <a:off x="6456502" y="3329388"/>
            <a:ext cx="50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65"/>
          <p:cNvSpPr/>
          <p:nvPr/>
        </p:nvSpPr>
        <p:spPr>
          <a:xfrm>
            <a:off x="5406261" y="307875"/>
            <a:ext cx="1116000" cy="709800"/>
          </a:xfrm>
          <a:prstGeom prst="wedgeRoundRectCallout">
            <a:avLst>
              <a:gd fmla="val 43762" name="adj1"/>
              <a:gd fmla="val 7209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calldata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0" name="Google Shape;820;p65"/>
          <p:cNvSpPr/>
          <p:nvPr/>
        </p:nvSpPr>
        <p:spPr>
          <a:xfrm>
            <a:off x="6648278" y="307875"/>
            <a:ext cx="1962600" cy="709800"/>
          </a:xfrm>
          <a:prstGeom prst="wedgeRoundRectCallout">
            <a:avLst>
              <a:gd fmla="val -36979" name="adj1"/>
              <a:gd fmla="val 7108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environment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(storage, nonces, …)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6"/>
          <p:cNvSpPr txBox="1"/>
          <p:nvPr>
            <p:ph type="title"/>
          </p:nvPr>
        </p:nvSpPr>
        <p:spPr>
          <a:xfrm>
            <a:off x="311700" y="445025"/>
            <a:ext cx="688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outputs?</a:t>
            </a:r>
            <a:endParaRPr/>
          </a:p>
        </p:txBody>
      </p:sp>
      <p:sp>
        <p:nvSpPr>
          <p:cNvPr id="826" name="Google Shape;826;p66"/>
          <p:cNvSpPr txBox="1"/>
          <p:nvPr>
            <p:ph idx="1" type="body"/>
          </p:nvPr>
        </p:nvSpPr>
        <p:spPr>
          <a:xfrm>
            <a:off x="159500" y="1040975"/>
            <a:ext cx="57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325"/>
              <a:t>Two programs are “equivalent” if they “</a:t>
            </a:r>
            <a:r>
              <a:rPr lang="en" sz="1325">
                <a:highlight>
                  <a:srgbClr val="FFDE40"/>
                </a:highlight>
              </a:rPr>
              <a:t>produce the same </a:t>
            </a:r>
            <a:r>
              <a:rPr lang="en" sz="1325">
                <a:highlight>
                  <a:srgbClr val="FFDE40"/>
                </a:highlight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 sz="1325">
                <a:highlight>
                  <a:srgbClr val="FFDE40"/>
                </a:highlight>
              </a:rPr>
              <a:t> buffers</a:t>
            </a:r>
            <a:r>
              <a:rPr lang="en" sz="1325"/>
              <a:t>” on “</a:t>
            </a:r>
            <a:r>
              <a:rPr lang="en" sz="1325">
                <a:highlight>
                  <a:srgbClr val="C586C0"/>
                </a:highlight>
              </a:rPr>
              <a:t>the same </a:t>
            </a:r>
            <a:r>
              <a:rPr lang="en" sz="1325">
                <a:highlight>
                  <a:srgbClr val="C586C0"/>
                </a:highlight>
                <a:latin typeface="PT Mono"/>
                <a:ea typeface="PT Mono"/>
                <a:cs typeface="PT Mono"/>
                <a:sym typeface="PT Mono"/>
              </a:rPr>
              <a:t>calldata</a:t>
            </a:r>
            <a:r>
              <a:rPr lang="en" sz="1325">
                <a:highlight>
                  <a:srgbClr val="C586C0"/>
                </a:highlight>
              </a:rPr>
              <a:t> buffers AND environment</a:t>
            </a:r>
            <a:r>
              <a:rPr lang="en" sz="1325"/>
              <a:t>”.</a:t>
            </a:r>
            <a:endParaRPr sz="13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51"/>
              <a:buNone/>
            </a:pPr>
            <a:r>
              <a:t/>
            </a:r>
            <a:endParaRPr sz="987"/>
          </a:p>
        </p:txBody>
      </p:sp>
      <p:sp>
        <p:nvSpPr>
          <p:cNvPr id="827" name="Google Shape;827;p66"/>
          <p:cNvSpPr/>
          <p:nvPr/>
        </p:nvSpPr>
        <p:spPr>
          <a:xfrm>
            <a:off x="2118300" y="1789888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8" name="Google Shape;828;p66"/>
          <p:cNvSpPr/>
          <p:nvPr/>
        </p:nvSpPr>
        <p:spPr>
          <a:xfrm>
            <a:off x="5935950" y="1789900"/>
            <a:ext cx="1033800" cy="4566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15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9" name="Google Shape;829;p66"/>
          <p:cNvSpPr txBox="1"/>
          <p:nvPr/>
        </p:nvSpPr>
        <p:spPr>
          <a:xfrm>
            <a:off x="487680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y + z + 1;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p66"/>
          <p:cNvSpPr txBox="1"/>
          <p:nvPr/>
        </p:nvSpPr>
        <p:spPr>
          <a:xfrm>
            <a:off x="1059150" y="2422700"/>
            <a:ext cx="3152100" cy="190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 =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 </a:t>
            </a:r>
            <a:r>
              <a:rPr lang="en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x;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1" name="Google Shape;831;p66"/>
          <p:cNvSpPr/>
          <p:nvPr/>
        </p:nvSpPr>
        <p:spPr>
          <a:xfrm>
            <a:off x="4366125" y="3229400"/>
            <a:ext cx="355800" cy="289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rgbClr val="C52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2" name="Google Shape;832;p66"/>
          <p:cNvSpPr/>
          <p:nvPr/>
        </p:nvSpPr>
        <p:spPr>
          <a:xfrm>
            <a:off x="3372975" y="3913225"/>
            <a:ext cx="2342100" cy="7707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M Sans"/>
                <a:ea typeface="DM Sans"/>
                <a:cs typeface="DM Sans"/>
                <a:sym typeface="DM Sans"/>
              </a:rPr>
              <a:t>Why?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Intuition</a:t>
            </a:r>
            <a:endParaRPr/>
          </a:p>
        </p:txBody>
      </p:sp>
      <p:sp>
        <p:nvSpPr>
          <p:cNvPr id="838" name="Google Shape;838;p67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An external actor shouldn’t be able to “tell the difference” between two equivalent implementations.</a:t>
            </a:r>
            <a:endParaRPr sz="2000"/>
          </a:p>
        </p:txBody>
      </p:sp>
      <p:sp>
        <p:nvSpPr>
          <p:cNvPr id="839" name="Google Shape;839;p67"/>
          <p:cNvSpPr txBox="1"/>
          <p:nvPr/>
        </p:nvSpPr>
        <p:spPr>
          <a:xfrm>
            <a:off x="5143500" y="1867675"/>
            <a:ext cx="15564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c1.z</a:t>
            </a:r>
            <a:b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c1.f(5);</a:t>
            </a:r>
            <a:b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c1.z()</a:t>
            </a: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840" name="Google Shape;840;p67"/>
          <p:cNvSpPr txBox="1"/>
          <p:nvPr/>
        </p:nvSpPr>
        <p:spPr>
          <a:xfrm>
            <a:off x="7485498" y="1867675"/>
            <a:ext cx="15564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c2.z</a:t>
            </a:r>
            <a:b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c2.f(5);</a:t>
            </a:r>
            <a:b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c2.z()</a:t>
            </a: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841" name="Google Shape;841;p67"/>
          <p:cNvSpPr txBox="1"/>
          <p:nvPr/>
        </p:nvSpPr>
        <p:spPr>
          <a:xfrm>
            <a:off x="6433091" y="1867684"/>
            <a:ext cx="1074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 = </a:t>
            </a:r>
            <a:r>
              <a:rPr lang="en" sz="2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6 =</a:t>
            </a:r>
            <a:endParaRPr sz="2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2" name="Google Shape;842;p67"/>
          <p:cNvSpPr txBox="1"/>
          <p:nvPr/>
        </p:nvSpPr>
        <p:spPr>
          <a:xfrm>
            <a:off x="6077323" y="2960827"/>
            <a:ext cx="171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</a:t>
            </a:r>
            <a:r>
              <a:rPr lang="en" sz="2000">
                <a:solidFill>
                  <a:srgbClr val="C5221F"/>
                </a:solidFill>
                <a:latin typeface="DM Sans"/>
                <a:ea typeface="DM Sans"/>
                <a:cs typeface="DM Sans"/>
                <a:sym typeface="DM Sans"/>
              </a:rPr>
              <a:t>11 </a:t>
            </a:r>
            <a:r>
              <a:rPr lang="en" sz="2000">
                <a:solidFill>
                  <a:srgbClr val="C5221F"/>
                </a:solidFill>
                <a:latin typeface="DM Sans"/>
                <a:ea typeface="DM Sans"/>
                <a:cs typeface="DM Sans"/>
                <a:sym typeface="DM Sans"/>
              </a:rPr>
              <a:t>  ≠</a:t>
            </a:r>
            <a:r>
              <a:rPr lang="en" sz="2000">
                <a:solidFill>
                  <a:srgbClr val="C5221F"/>
                </a:solidFill>
                <a:latin typeface="DM Sans"/>
                <a:ea typeface="DM Sans"/>
                <a:cs typeface="DM Sans"/>
                <a:sym typeface="DM Sans"/>
              </a:rPr>
              <a:t>   12</a:t>
            </a:r>
            <a:r>
              <a:rPr lang="en" sz="2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=</a:t>
            </a:r>
            <a:endParaRPr sz="20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More Intuition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8"/>
          <p:cNvSpPr txBox="1"/>
          <p:nvPr>
            <p:ph idx="1" type="body"/>
          </p:nvPr>
        </p:nvSpPr>
        <p:spPr>
          <a:xfrm>
            <a:off x="311700" y="1552575"/>
            <a:ext cx="45651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An external actor shouldn’t be able to “tell the difference” between two equivalent implementations.</a:t>
            </a:r>
            <a:endParaRPr sz="2000"/>
          </a:p>
        </p:txBody>
      </p:sp>
      <p:sp>
        <p:nvSpPr>
          <p:cNvPr id="849" name="Google Shape;849;p68"/>
          <p:cNvSpPr txBox="1"/>
          <p:nvPr/>
        </p:nvSpPr>
        <p:spPr>
          <a:xfrm>
            <a:off x="5143500" y="1867675"/>
            <a:ext cx="15564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c1.z</a:t>
            </a:r>
            <a:b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c1.f(5);</a:t>
            </a:r>
            <a:b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c1.z()</a:t>
            </a: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850" name="Google Shape;850;p68"/>
          <p:cNvSpPr txBox="1"/>
          <p:nvPr/>
        </p:nvSpPr>
        <p:spPr>
          <a:xfrm>
            <a:off x="7485498" y="1867675"/>
            <a:ext cx="1556400" cy="25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c2.z</a:t>
            </a:r>
            <a:br>
              <a:rPr lang="en" sz="18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c2.f(5);</a:t>
            </a:r>
            <a:b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c2.z()</a:t>
            </a:r>
            <a:endParaRPr sz="18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851" name="Google Shape;851;p68"/>
          <p:cNvSpPr txBox="1"/>
          <p:nvPr/>
        </p:nvSpPr>
        <p:spPr>
          <a:xfrm>
            <a:off x="6433091" y="1867684"/>
            <a:ext cx="10746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 = 6 =</a:t>
            </a:r>
            <a:endParaRPr sz="2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2" name="Google Shape;852;p68"/>
          <p:cNvSpPr txBox="1"/>
          <p:nvPr/>
        </p:nvSpPr>
        <p:spPr>
          <a:xfrm>
            <a:off x="6106968" y="2960827"/>
            <a:ext cx="1712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</a:t>
            </a:r>
            <a:r>
              <a:rPr lang="en" sz="13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lang="en" sz="20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11≠12</a:t>
            </a:r>
            <a:r>
              <a:rPr lang="en" sz="13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</a:t>
            </a:r>
            <a:r>
              <a:rPr lang="en" sz="20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</a:t>
            </a:r>
            <a:endParaRPr sz="20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853" name="Google Shape;853;p68"/>
          <p:cNvSpPr/>
          <p:nvPr/>
        </p:nvSpPr>
        <p:spPr>
          <a:xfrm>
            <a:off x="1408500" y="3157250"/>
            <a:ext cx="2371500" cy="978300"/>
          </a:xfrm>
          <a:prstGeom prst="roundRect">
            <a:avLst>
              <a:gd fmla="val 16667" name="adj"/>
            </a:avLst>
          </a:prstGeom>
          <a:solidFill>
            <a:srgbClr val="C52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DM Sans"/>
                <a:ea typeface="DM Sans"/>
                <a:cs typeface="DM Sans"/>
                <a:sym typeface="DM Sans"/>
              </a:rPr>
              <a:t>Side Effects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Side Effects</a:t>
            </a:r>
            <a:endParaRPr/>
          </a:p>
        </p:txBody>
      </p:sp>
      <p:sp>
        <p:nvSpPr>
          <p:cNvPr id="859" name="Google Shape;859;p69"/>
          <p:cNvSpPr txBox="1"/>
          <p:nvPr>
            <p:ph idx="1" type="body"/>
          </p:nvPr>
        </p:nvSpPr>
        <p:spPr>
          <a:xfrm>
            <a:off x="3117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 sz="1600"/>
              <a:t>Mutating Storage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 sz="1600"/>
              <a:t>Emitting a log/event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⬢"/>
            </a:pPr>
            <a:r>
              <a:rPr lang="en" sz="1600"/>
              <a:t>Calling another contract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balance transfers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contract creation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⬢"/>
            </a:pPr>
            <a:r>
              <a:rPr lang="en"/>
              <a:t>[Self-Destruct]</a:t>
            </a:r>
            <a:endParaRPr sz="1400"/>
          </a:p>
        </p:txBody>
      </p:sp>
      <p:sp>
        <p:nvSpPr>
          <p:cNvPr id="860" name="Google Shape;860;p69"/>
          <p:cNvSpPr txBox="1"/>
          <p:nvPr>
            <p:ph idx="2" type="body"/>
          </p:nvPr>
        </p:nvSpPr>
        <p:spPr>
          <a:xfrm>
            <a:off x="48324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600"/>
              <a:buChar char="⬢"/>
            </a:pPr>
            <a:r>
              <a:rPr lang="en" sz="1600"/>
              <a:t>Pushing/popping the stack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600"/>
              <a:buChar char="⬢"/>
            </a:pPr>
            <a:r>
              <a:rPr lang="en" sz="1600"/>
              <a:t>Mutating memory</a:t>
            </a:r>
            <a:endParaRPr sz="1600"/>
          </a:p>
        </p:txBody>
      </p:sp>
      <p:sp>
        <p:nvSpPr>
          <p:cNvPr id="861" name="Google Shape;861;p69"/>
          <p:cNvSpPr/>
          <p:nvPr/>
        </p:nvSpPr>
        <p:spPr>
          <a:xfrm>
            <a:off x="5308225" y="2571750"/>
            <a:ext cx="2814600" cy="1245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M Sans"/>
                <a:ea typeface="DM Sans"/>
                <a:cs typeface="DM Sans"/>
                <a:sym typeface="DM Sans"/>
              </a:rPr>
              <a:t>Why not?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0"/>
          <p:cNvSpPr txBox="1"/>
          <p:nvPr>
            <p:ph type="title"/>
          </p:nvPr>
        </p:nvSpPr>
        <p:spPr>
          <a:xfrm>
            <a:off x="311700" y="445025"/>
            <a:ext cx="33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Side Effects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70"/>
          <p:cNvSpPr txBox="1"/>
          <p:nvPr>
            <p:ph idx="1" type="body"/>
          </p:nvPr>
        </p:nvSpPr>
        <p:spPr>
          <a:xfrm>
            <a:off x="311700" y="1552575"/>
            <a:ext cx="45651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An </a:t>
            </a:r>
            <a:r>
              <a:rPr lang="en" sz="2000">
                <a:highlight>
                  <a:srgbClr val="FFDE40"/>
                </a:highlight>
              </a:rPr>
              <a:t>external actor</a:t>
            </a:r>
            <a:r>
              <a:rPr lang="en" sz="2000"/>
              <a:t> shouldn’t be able to “tell the difference” between two equivalent implementations.</a:t>
            </a:r>
            <a:endParaRPr sz="2000"/>
          </a:p>
        </p:txBody>
      </p:sp>
      <p:sp>
        <p:nvSpPr>
          <p:cNvPr id="868" name="Google Shape;868;p70"/>
          <p:cNvSpPr/>
          <p:nvPr/>
        </p:nvSpPr>
        <p:spPr>
          <a:xfrm>
            <a:off x="5239850" y="1497075"/>
            <a:ext cx="3253500" cy="1245000"/>
          </a:xfrm>
          <a:prstGeom prst="roundRect">
            <a:avLst>
              <a:gd fmla="val 16667" name="adj"/>
            </a:avLst>
          </a:prstGeom>
          <a:solidFill>
            <a:srgbClr val="27965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Stack and memory are not visible to an external actor!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70"/>
          <p:cNvSpPr txBox="1"/>
          <p:nvPr/>
        </p:nvSpPr>
        <p:spPr>
          <a:xfrm>
            <a:off x="2453150" y="3327725"/>
            <a:ext cx="4498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“If the stack gets popped in the forest and no one is around to hear it…”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1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Gas, Gas, Gas</a:t>
            </a:r>
            <a:endParaRPr/>
          </a:p>
        </p:txBody>
      </p:sp>
      <p:sp>
        <p:nvSpPr>
          <p:cNvPr id="875" name="Google Shape;875;p71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i="1" lang="en"/>
              <a:t>also </a:t>
            </a:r>
            <a:r>
              <a:rPr lang="en"/>
              <a:t>exclude gas!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Definitely an observable side effect!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Would overly restrict space of equivalent programs</a:t>
            </a:r>
            <a:endParaRPr/>
          </a:p>
        </p:txBody>
      </p:sp>
      <p:pic>
        <p:nvPicPr>
          <p:cNvPr id="876" name="Google Shape;8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925" y="1850525"/>
            <a:ext cx="3715549" cy="20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Subtleties</a:t>
            </a:r>
            <a:endParaRPr/>
          </a:p>
        </p:txBody>
      </p:sp>
      <p:sp>
        <p:nvSpPr>
          <p:cNvPr id="882" name="Google Shape;882;p72"/>
          <p:cNvSpPr txBox="1"/>
          <p:nvPr>
            <p:ph idx="1" type="body"/>
          </p:nvPr>
        </p:nvSpPr>
        <p:spPr>
          <a:xfrm>
            <a:off x="3117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function reverts, it has no side effects (by definition)</a:t>
            </a:r>
            <a:br>
              <a:rPr lang="en"/>
            </a:br>
            <a:endParaRPr/>
          </a:p>
        </p:txBody>
      </p:sp>
      <p:sp>
        <p:nvSpPr>
          <p:cNvPr id="883" name="Google Shape;883;p72"/>
          <p:cNvSpPr txBox="1"/>
          <p:nvPr/>
        </p:nvSpPr>
        <p:spPr>
          <a:xfrm>
            <a:off x="5558525" y="644775"/>
            <a:ext cx="3000000" cy="16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1;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revert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4" name="Google Shape;884;p72"/>
          <p:cNvSpPr txBox="1"/>
          <p:nvPr/>
        </p:nvSpPr>
        <p:spPr>
          <a:xfrm>
            <a:off x="5558525" y="3223950"/>
            <a:ext cx="3000000" cy="14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revert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5" name="Google Shape;885;p72"/>
          <p:cNvSpPr/>
          <p:nvPr/>
        </p:nvSpPr>
        <p:spPr>
          <a:xfrm rot="5400000">
            <a:off x="6810275" y="2543200"/>
            <a:ext cx="496500" cy="444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Subtleties</a:t>
            </a:r>
            <a:endParaRPr/>
          </a:p>
        </p:txBody>
      </p:sp>
      <p:sp>
        <p:nvSpPr>
          <p:cNvPr id="891" name="Google Shape;891;p73"/>
          <p:cNvSpPr txBox="1"/>
          <p:nvPr>
            <p:ph idx="1" type="body"/>
          </p:nvPr>
        </p:nvSpPr>
        <p:spPr>
          <a:xfrm>
            <a:off x="3117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function reverts, it has no side effects (by definition)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Logs are not observable on-chain, so the interleaving of logs/external calls is not important</a:t>
            </a:r>
            <a:endParaRPr/>
          </a:p>
        </p:txBody>
      </p:sp>
      <p:sp>
        <p:nvSpPr>
          <p:cNvPr id="892" name="Google Shape;892;p73"/>
          <p:cNvSpPr txBox="1"/>
          <p:nvPr/>
        </p:nvSpPr>
        <p:spPr>
          <a:xfrm>
            <a:off x="5558525" y="659598"/>
            <a:ext cx="3000000" cy="16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token;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token.transfer(20);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emit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Transferred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(20);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3" name="Google Shape;893;p73"/>
          <p:cNvSpPr txBox="1"/>
          <p:nvPr/>
        </p:nvSpPr>
        <p:spPr>
          <a:xfrm>
            <a:off x="5558525" y="3223950"/>
            <a:ext cx="3000000" cy="188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token;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emit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Transferred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(20);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 token.transfer(20);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4" name="Google Shape;894;p73"/>
          <p:cNvSpPr/>
          <p:nvPr/>
        </p:nvSpPr>
        <p:spPr>
          <a:xfrm rot="5400000">
            <a:off x="6810275" y="2543200"/>
            <a:ext cx="496500" cy="444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4"/>
          <p:cNvSpPr txBox="1"/>
          <p:nvPr>
            <p:ph type="title"/>
          </p:nvPr>
        </p:nvSpPr>
        <p:spPr>
          <a:xfrm>
            <a:off x="311700" y="445025"/>
            <a:ext cx="48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Subtleties</a:t>
            </a:r>
            <a:endParaRPr/>
          </a:p>
        </p:txBody>
      </p:sp>
      <p:sp>
        <p:nvSpPr>
          <p:cNvPr id="900" name="Google Shape;900;p74"/>
          <p:cNvSpPr txBox="1"/>
          <p:nvPr>
            <p:ph idx="1" type="body"/>
          </p:nvPr>
        </p:nvSpPr>
        <p:spPr>
          <a:xfrm>
            <a:off x="311700" y="1152475"/>
            <a:ext cx="39999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a function reverts, it has no side effects (by definition)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Logs are not observable on-chain, so the interleaving of logs/external calls is not important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only care about the </a:t>
            </a:r>
            <a:r>
              <a:rPr i="1" lang="en"/>
              <a:t>final </a:t>
            </a:r>
            <a:r>
              <a:rPr lang="en"/>
              <a:t>state of storage, not intermediate states*</a:t>
            </a:r>
            <a:endParaRPr/>
          </a:p>
        </p:txBody>
      </p:sp>
      <p:sp>
        <p:nvSpPr>
          <p:cNvPr id="901" name="Google Shape;901;p74"/>
          <p:cNvSpPr txBox="1"/>
          <p:nvPr/>
        </p:nvSpPr>
        <p:spPr>
          <a:xfrm>
            <a:off x="5558525" y="644775"/>
            <a:ext cx="3000000" cy="166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C1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1;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42;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74"/>
          <p:cNvSpPr txBox="1"/>
          <p:nvPr/>
        </p:nvSpPr>
        <p:spPr>
          <a:xfrm>
            <a:off x="5558525" y="3223950"/>
            <a:ext cx="3000000" cy="14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contract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 C2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z;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external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z = 42;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3" name="Google Shape;903;p74"/>
          <p:cNvSpPr/>
          <p:nvPr/>
        </p:nvSpPr>
        <p:spPr>
          <a:xfrm rot="5400000">
            <a:off x="6810275" y="2543200"/>
            <a:ext cx="496500" cy="4446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5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Definitions</a:t>
            </a:r>
            <a:endParaRPr/>
          </a:p>
        </p:txBody>
      </p:sp>
      <p:sp>
        <p:nvSpPr>
          <p:cNvPr id="909" name="Google Shape;909;p75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Other reasonable definitions exist!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Require strictly </a:t>
            </a:r>
            <a:r>
              <a:rPr i="1" lang="en"/>
              <a:t>less</a:t>
            </a:r>
            <a:r>
              <a:rPr lang="en"/>
              <a:t> gas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Require identical interleavings of calls/logs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Equivalent modulo valid calldata</a:t>
            </a:r>
            <a:br>
              <a:rPr lang="en"/>
            </a:b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6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Equivalence</a:t>
            </a:r>
            <a:endParaRPr/>
          </a:p>
        </p:txBody>
      </p:sp>
      <p:sp>
        <p:nvSpPr>
          <p:cNvPr id="915" name="Google Shape;915;p76"/>
          <p:cNvSpPr txBox="1"/>
          <p:nvPr>
            <p:ph idx="1" type="body"/>
          </p:nvPr>
        </p:nvSpPr>
        <p:spPr>
          <a:xfrm>
            <a:off x="311700" y="1552575"/>
            <a:ext cx="71886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contracts/programs are equivalent if, on the same calldata and in the same environment, they both: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Revert with identical </a:t>
            </a:r>
            <a:r>
              <a:rPr lang="en"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/>
              <a:t> buffers, 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Return with identical </a:t>
            </a:r>
            <a:r>
              <a:rPr lang="en">
                <a:latin typeface="PT Mono"/>
                <a:ea typeface="PT Mono"/>
                <a:cs typeface="PT Mono"/>
                <a:sym typeface="PT Mono"/>
              </a:rPr>
              <a:t>returndata</a:t>
            </a:r>
            <a:r>
              <a:rPr lang="en"/>
              <a:t> buffers and: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Emit the same logs (in the same order)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Make the same external calls (in the same order)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End with equal storages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Next: Formal Verification</a:t>
            </a:r>
            <a:endParaRPr/>
          </a:p>
        </p:txBody>
      </p:sp>
      <p:grpSp>
        <p:nvGrpSpPr>
          <p:cNvPr id="921" name="Google Shape;921;p77"/>
          <p:cNvGrpSpPr/>
          <p:nvPr/>
        </p:nvGrpSpPr>
        <p:grpSpPr>
          <a:xfrm>
            <a:off x="2893619" y="1440614"/>
            <a:ext cx="3230758" cy="2876384"/>
            <a:chOff x="2927749" y="1703592"/>
            <a:chExt cx="2802045" cy="2494696"/>
          </a:xfrm>
        </p:grpSpPr>
        <p:grpSp>
          <p:nvGrpSpPr>
            <p:cNvPr id="922" name="Google Shape;922;p77"/>
            <p:cNvGrpSpPr/>
            <p:nvPr/>
          </p:nvGrpSpPr>
          <p:grpSpPr>
            <a:xfrm>
              <a:off x="3668165" y="2076322"/>
              <a:ext cx="1097906" cy="946045"/>
              <a:chOff x="2712626" y="2744483"/>
              <a:chExt cx="962400" cy="829500"/>
            </a:xfrm>
          </p:grpSpPr>
          <p:sp>
            <p:nvSpPr>
              <p:cNvPr id="923" name="Google Shape;923;p77"/>
              <p:cNvSpPr/>
              <p:nvPr/>
            </p:nvSpPr>
            <p:spPr>
              <a:xfrm>
                <a:off x="2712626" y="2744483"/>
                <a:ext cx="962400" cy="829500"/>
              </a:xfrm>
              <a:prstGeom prst="hexagon">
                <a:avLst>
                  <a:gd fmla="val 28250" name="adj"/>
                  <a:gd fmla="val 115470" name="vf"/>
                </a:avLst>
              </a:prstGeom>
              <a:solidFill>
                <a:srgbClr val="FFFFFF"/>
              </a:solidFill>
              <a:ln cap="rnd" cmpd="sng" w="12475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100" lIns="120250" spcFirstLastPara="1" rIns="120250" wrap="square" tIns="60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67"/>
                  <a:buFont typeface="Calibri"/>
                  <a:buNone/>
                </a:pPr>
                <a:r>
                  <a:t/>
                </a:r>
                <a:endParaRPr i="0" sz="2235" u="none" cap="none" strike="noStrike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924" name="Google Shape;924;p77"/>
              <p:cNvSpPr/>
              <p:nvPr/>
            </p:nvSpPr>
            <p:spPr>
              <a:xfrm>
                <a:off x="2817548" y="2834907"/>
                <a:ext cx="752700" cy="648600"/>
              </a:xfrm>
              <a:prstGeom prst="hexagon">
                <a:avLst>
                  <a:gd fmla="val 28250" name="adj"/>
                  <a:gd fmla="val 115470" name="vf"/>
                </a:avLst>
              </a:prstGeom>
              <a:solidFill>
                <a:srgbClr val="FFFFFF"/>
              </a:solidFill>
              <a:ln cap="rnd" cmpd="sng" w="12475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100" lIns="0" spcFirstLastPara="1" rIns="0" wrap="square" tIns="601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67"/>
                  <a:buFont typeface="Calibri"/>
                  <a:buNone/>
                </a:pPr>
                <a:r>
                  <a:rPr lang="en" sz="1232">
                    <a:solidFill>
                      <a:srgbClr val="0F1419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Concord</a:t>
                </a:r>
                <a:endParaRPr i="0" sz="1232" u="none" cap="none" strike="noStrike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925" name="Google Shape;925;p77"/>
            <p:cNvSpPr/>
            <p:nvPr/>
          </p:nvSpPr>
          <p:spPr>
            <a:xfrm rot="-1537968">
              <a:off x="3309260" y="2884958"/>
              <a:ext cx="453535" cy="2544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6" name="Google Shape;926;p77"/>
            <p:cNvSpPr/>
            <p:nvPr/>
          </p:nvSpPr>
          <p:spPr>
            <a:xfrm rot="1835999">
              <a:off x="3309148" y="2095377"/>
              <a:ext cx="453794" cy="2544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7" name="Google Shape;927;p77"/>
            <p:cNvSpPr/>
            <p:nvPr/>
          </p:nvSpPr>
          <p:spPr>
            <a:xfrm>
              <a:off x="3310185" y="3252388"/>
              <a:ext cx="1745400" cy="945900"/>
            </a:xfrm>
            <a:prstGeom prst="wedgeRoundRectCallout">
              <a:avLst>
                <a:gd fmla="val 13404" name="adj1"/>
                <a:gd fmla="val -64137" name="adj2"/>
                <a:gd fmla="val 0" name="adj3"/>
              </a:avLst>
            </a:prstGeom>
            <a:solidFill>
              <a:srgbClr val="79F2A5"/>
            </a:solidFill>
            <a:ln cap="flat" cmpd="sng" w="109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5400" lIns="105400" spcFirstLastPara="1" rIns="105400" wrap="square" tIns="105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98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Formally verifies whether two contracts are equivalent</a:t>
              </a:r>
              <a:endParaRPr sz="1498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8" name="Google Shape;928;p77"/>
            <p:cNvSpPr/>
            <p:nvPr/>
          </p:nvSpPr>
          <p:spPr>
            <a:xfrm rot="1835999">
              <a:off x="4715486" y="2914152"/>
              <a:ext cx="453794" cy="2544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File:Eo circle green checkmark.svg - Wikipedia" id="929" name="Google Shape;929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4485" y="2696600"/>
              <a:ext cx="239576" cy="23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0" name="Google Shape;930;p77"/>
            <p:cNvSpPr/>
            <p:nvPr/>
          </p:nvSpPr>
          <p:spPr>
            <a:xfrm rot="-946417">
              <a:off x="4757491" y="2216006"/>
              <a:ext cx="453580" cy="25442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File:Eo circle red letter-x.svg - Wikimedia Commons" id="931" name="Google Shape;931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2585" y="1997612"/>
              <a:ext cx="239576" cy="23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77"/>
            <p:cNvSpPr txBox="1"/>
            <p:nvPr/>
          </p:nvSpPr>
          <p:spPr>
            <a:xfrm>
              <a:off x="2927749" y="1703592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3" name="Google Shape;933;p77"/>
            <p:cNvSpPr txBox="1"/>
            <p:nvPr/>
          </p:nvSpPr>
          <p:spPr>
            <a:xfrm>
              <a:off x="2954462" y="267570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4" name="Google Shape;934;p77"/>
            <p:cNvSpPr txBox="1"/>
            <p:nvPr/>
          </p:nvSpPr>
          <p:spPr>
            <a:xfrm>
              <a:off x="5035310" y="277687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35" name="Google Shape;935;p77"/>
            <p:cNvSpPr txBox="1"/>
            <p:nvPr/>
          </p:nvSpPr>
          <p:spPr>
            <a:xfrm>
              <a:off x="5114494" y="195316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Checking</a:t>
            </a:r>
            <a:r>
              <a:rPr i="1" lang="en"/>
              <a:t> </a:t>
            </a:r>
            <a:r>
              <a:rPr lang="en"/>
              <a:t>Equivalence</a:t>
            </a:r>
            <a:endParaRPr/>
          </a:p>
        </p:txBody>
      </p:sp>
      <p:sp>
        <p:nvSpPr>
          <p:cNvPr id="941" name="Google Shape;941;p78"/>
          <p:cNvSpPr txBox="1"/>
          <p:nvPr/>
        </p:nvSpPr>
        <p:spPr>
          <a:xfrm>
            <a:off x="856475" y="3265725"/>
            <a:ext cx="4194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(AKA the densest part of the talk)</a:t>
            </a:r>
            <a:endParaRPr sz="15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digression…</a:t>
            </a:r>
            <a:endParaRPr/>
          </a:p>
        </p:txBody>
      </p:sp>
      <p:sp>
        <p:nvSpPr>
          <p:cNvPr id="371" name="Google Shape;371;p43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Certora Prover is our “flagship” technology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Verifies smart contracts written in Solidity (&amp; others)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Relies on static analysis of memory, storage, etc.</a:t>
            </a:r>
            <a:endParaRPr/>
          </a:p>
        </p:txBody>
      </p:sp>
      <p:grpSp>
        <p:nvGrpSpPr>
          <p:cNvPr id="372" name="Google Shape;372;p43"/>
          <p:cNvGrpSpPr/>
          <p:nvPr/>
        </p:nvGrpSpPr>
        <p:grpSpPr>
          <a:xfrm>
            <a:off x="5272168" y="1829243"/>
            <a:ext cx="3534428" cy="1485017"/>
            <a:chOff x="370338" y="828750"/>
            <a:chExt cx="8403300" cy="3531550"/>
          </a:xfrm>
        </p:grpSpPr>
        <p:sp>
          <p:nvSpPr>
            <p:cNvPr id="373" name="Google Shape;373;p43"/>
            <p:cNvSpPr/>
            <p:nvPr/>
          </p:nvSpPr>
          <p:spPr>
            <a:xfrm>
              <a:off x="2851550" y="2742274"/>
              <a:ext cx="6708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88"/>
            </a:p>
          </p:txBody>
        </p:sp>
        <p:sp>
          <p:nvSpPr>
            <p:cNvPr id="374" name="Google Shape;374;p43"/>
            <p:cNvSpPr/>
            <p:nvPr/>
          </p:nvSpPr>
          <p:spPr>
            <a:xfrm rot="-5400000">
              <a:off x="3318494" y="2753075"/>
              <a:ext cx="814500" cy="814800"/>
            </a:xfrm>
            <a:prstGeom prst="arc">
              <a:avLst>
                <a:gd fmla="val 19477857" name="adj1"/>
                <a:gd fmla="val 12983947" name="adj2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88"/>
            </a:p>
          </p:txBody>
        </p:sp>
        <p:sp>
          <p:nvSpPr>
            <p:cNvPr id="375" name="Google Shape;375;p43"/>
            <p:cNvSpPr/>
            <p:nvPr/>
          </p:nvSpPr>
          <p:spPr>
            <a:xfrm>
              <a:off x="5103650" y="1187392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rustc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76" name="Google Shape;376;p43"/>
            <p:cNvCxnSpPr>
              <a:stCxn id="377" idx="3"/>
              <a:endCxn id="375" idx="1"/>
            </p:cNvCxnSpPr>
            <p:nvPr/>
          </p:nvCxnSpPr>
          <p:spPr>
            <a:xfrm>
              <a:off x="4775163" y="1304550"/>
              <a:ext cx="3285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78" name="Google Shape;378;p43"/>
            <p:cNvCxnSpPr>
              <a:stCxn id="375" idx="3"/>
              <a:endCxn id="379" idx="1"/>
            </p:cNvCxnSpPr>
            <p:nvPr/>
          </p:nvCxnSpPr>
          <p:spPr>
            <a:xfrm>
              <a:off x="5615450" y="1304542"/>
              <a:ext cx="735000" cy="482400"/>
            </a:xfrm>
            <a:prstGeom prst="bentConnector3">
              <a:avLst>
                <a:gd fmla="val 50006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0" name="Google Shape;380;p43"/>
            <p:cNvGrpSpPr/>
            <p:nvPr/>
          </p:nvGrpSpPr>
          <p:grpSpPr>
            <a:xfrm>
              <a:off x="2866353" y="2143972"/>
              <a:ext cx="752700" cy="234300"/>
              <a:chOff x="2866353" y="2296372"/>
              <a:chExt cx="752700" cy="234300"/>
            </a:xfrm>
          </p:grpSpPr>
          <p:sp>
            <p:nvSpPr>
              <p:cNvPr id="381" name="Google Shape;381;p43"/>
              <p:cNvSpPr/>
              <p:nvPr/>
            </p:nvSpPr>
            <p:spPr>
              <a:xfrm>
                <a:off x="3041575" y="2296600"/>
                <a:ext cx="116100" cy="1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88"/>
              </a:p>
            </p:txBody>
          </p:sp>
          <p:sp>
            <p:nvSpPr>
              <p:cNvPr id="382" name="Google Shape;382;p43"/>
              <p:cNvSpPr/>
              <p:nvPr/>
            </p:nvSpPr>
            <p:spPr>
              <a:xfrm>
                <a:off x="3216225" y="2296600"/>
                <a:ext cx="116100" cy="1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88"/>
              </a:p>
            </p:txBody>
          </p:sp>
          <p:sp>
            <p:nvSpPr>
              <p:cNvPr id="383" name="Google Shape;383;p43"/>
              <p:cNvSpPr/>
              <p:nvPr/>
            </p:nvSpPr>
            <p:spPr>
              <a:xfrm>
                <a:off x="2866353" y="2296372"/>
                <a:ext cx="752700" cy="2343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6">
                    <a:latin typeface="DM Sans"/>
                    <a:ea typeface="DM Sans"/>
                    <a:cs typeface="DM Sans"/>
                    <a:sym typeface="DM Sans"/>
                  </a:rPr>
                  <a:t>Decompile</a:t>
                </a:r>
                <a:endParaRPr sz="336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cxnSp>
          <p:nvCxnSpPr>
            <p:cNvPr id="384" name="Google Shape;384;p43"/>
            <p:cNvCxnSpPr>
              <a:stCxn id="377" idx="1"/>
              <a:endCxn id="383" idx="0"/>
            </p:cNvCxnSpPr>
            <p:nvPr/>
          </p:nvCxnSpPr>
          <p:spPr>
            <a:xfrm flipH="1">
              <a:off x="3242763" y="1304550"/>
              <a:ext cx="885600" cy="8394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5" name="Google Shape;385;p43"/>
            <p:cNvSpPr/>
            <p:nvPr/>
          </p:nvSpPr>
          <p:spPr>
            <a:xfrm>
              <a:off x="1140362" y="3835900"/>
              <a:ext cx="14631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Compile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9225" lIns="38450" spcFirstLastPara="1" rIns="38450" wrap="square" tIns="19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7"/>
                <a:buFont typeface="Calibri"/>
                <a:buNone/>
              </a:pPr>
              <a:r>
                <a:t/>
              </a:r>
              <a:endParaRPr i="0" sz="714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87" name="Google Shape;387;p43"/>
            <p:cNvCxnSpPr>
              <a:stCxn id="388" idx="1"/>
              <a:endCxn id="389" idx="3"/>
            </p:cNvCxnSpPr>
            <p:nvPr/>
          </p:nvCxnSpPr>
          <p:spPr>
            <a:xfrm rot="10800000">
              <a:off x="6248125" y="3159400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90" name="Google Shape;390;p43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9225" lIns="0" spcFirstLastPara="1" rIns="0" wrap="square" tIns="19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7"/>
                <a:buFont typeface="Calibri"/>
                <a:buNone/>
              </a:pPr>
              <a:r>
                <a:rPr lang="en" sz="504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.TAC</a:t>
              </a:r>
              <a:endParaRPr i="0" sz="504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391" name="Google Shape;391;p43"/>
            <p:cNvCxnSpPr>
              <a:stCxn id="392" idx="3"/>
              <a:endCxn id="385" idx="1"/>
            </p:cNvCxnSpPr>
            <p:nvPr/>
          </p:nvCxnSpPr>
          <p:spPr>
            <a:xfrm>
              <a:off x="1017150" y="3953050"/>
              <a:ext cx="1233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43"/>
            <p:cNvCxnSpPr>
              <a:stCxn id="373" idx="2"/>
              <a:endCxn id="385" idx="3"/>
            </p:cNvCxnSpPr>
            <p:nvPr/>
          </p:nvCxnSpPr>
          <p:spPr>
            <a:xfrm rot="5400000">
              <a:off x="2704550" y="3470674"/>
              <a:ext cx="381300" cy="5835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394" name="Google Shape;394;p43"/>
            <p:cNvCxnSpPr>
              <a:stCxn id="383" idx="2"/>
            </p:cNvCxnSpPr>
            <p:nvPr/>
          </p:nvCxnSpPr>
          <p:spPr>
            <a:xfrm>
              <a:off x="3242703" y="2378272"/>
              <a:ext cx="0" cy="3657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5" name="Google Shape;395;p43"/>
            <p:cNvCxnSpPr>
              <a:stCxn id="396" idx="6"/>
              <a:endCxn id="397" idx="1"/>
            </p:cNvCxnSpPr>
            <p:nvPr/>
          </p:nvCxnSpPr>
          <p:spPr>
            <a:xfrm flipH="1" rot="10800000">
              <a:off x="4386246" y="3159500"/>
              <a:ext cx="155700" cy="6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43"/>
            <p:cNvCxnSpPr>
              <a:stCxn id="388" idx="3"/>
              <a:endCxn id="399" idx="1"/>
            </p:cNvCxnSpPr>
            <p:nvPr/>
          </p:nvCxnSpPr>
          <p:spPr>
            <a:xfrm>
              <a:off x="7147825" y="3159400"/>
              <a:ext cx="816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0" name="Google Shape;400;p43"/>
            <p:cNvCxnSpPr>
              <a:stCxn id="399" idx="3"/>
              <a:endCxn id="401" idx="1"/>
            </p:cNvCxnSpPr>
            <p:nvPr/>
          </p:nvCxnSpPr>
          <p:spPr>
            <a:xfrm>
              <a:off x="7876326" y="3159292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2" name="Google Shape;402;p43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3" name="Google Shape;403;p43"/>
            <p:cNvCxnSpPr>
              <a:stCxn id="401" idx="0"/>
              <a:endCxn id="402" idx="4"/>
            </p:cNvCxnSpPr>
            <p:nvPr/>
          </p:nvCxnSpPr>
          <p:spPr>
            <a:xfrm rot="10800000">
              <a:off x="8346816" y="1682636"/>
              <a:ext cx="0" cy="13596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4" name="Google Shape;404;p43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450" lIns="38450" spcFirstLastPara="1" rIns="38450" wrap="square" tIns="384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Report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405" name="Google Shape;40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3"/>
            <p:cNvSpPr/>
            <p:nvPr/>
          </p:nvSpPr>
          <p:spPr>
            <a:xfrm>
              <a:off x="3739446" y="2836700"/>
              <a:ext cx="646800" cy="646800"/>
            </a:xfrm>
            <a:prstGeom prst="ellipse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Static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Analysis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1154930" y="1187503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vyper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07" name="Google Shape;407;p43"/>
            <p:cNvCxnSpPr>
              <a:stCxn id="408" idx="3"/>
              <a:endCxn id="406" idx="1"/>
            </p:cNvCxnSpPr>
            <p:nvPr/>
          </p:nvCxnSpPr>
          <p:spPr>
            <a:xfrm>
              <a:off x="1017146" y="1304548"/>
              <a:ext cx="1377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3"/>
            <p:cNvCxnSpPr>
              <a:stCxn id="406" idx="3"/>
              <a:endCxn id="410" idx="0"/>
            </p:cNvCxnSpPr>
            <p:nvPr/>
          </p:nvCxnSpPr>
          <p:spPr>
            <a:xfrm>
              <a:off x="1666730" y="1304653"/>
              <a:ext cx="409200" cy="6321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1" name="Google Shape;411;p43"/>
            <p:cNvSpPr/>
            <p:nvPr/>
          </p:nvSpPr>
          <p:spPr>
            <a:xfrm>
              <a:off x="1154930" y="2882577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solc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12" name="Google Shape;412;p43"/>
            <p:cNvCxnSpPr>
              <a:stCxn id="413" idx="3"/>
              <a:endCxn id="411" idx="1"/>
            </p:cNvCxnSpPr>
            <p:nvPr/>
          </p:nvCxnSpPr>
          <p:spPr>
            <a:xfrm>
              <a:off x="1017146" y="2999622"/>
              <a:ext cx="1377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43"/>
            <p:cNvCxnSpPr>
              <a:stCxn id="411" idx="3"/>
              <a:endCxn id="415" idx="2"/>
            </p:cNvCxnSpPr>
            <p:nvPr/>
          </p:nvCxnSpPr>
          <p:spPr>
            <a:xfrm flipH="1" rot="10800000">
              <a:off x="1666730" y="2586927"/>
              <a:ext cx="409200" cy="4128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6" name="Google Shape;416;p43"/>
            <p:cNvCxnSpPr>
              <a:stCxn id="410" idx="3"/>
              <a:endCxn id="383" idx="1"/>
            </p:cNvCxnSpPr>
            <p:nvPr/>
          </p:nvCxnSpPr>
          <p:spPr>
            <a:xfrm>
              <a:off x="2399461" y="2260060"/>
              <a:ext cx="466800" cy="12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7" name="Google Shape;417;p43"/>
            <p:cNvCxnSpPr>
              <a:stCxn id="397" idx="3"/>
              <a:endCxn id="389" idx="1"/>
            </p:cNvCxnSpPr>
            <p:nvPr/>
          </p:nvCxnSpPr>
          <p:spPr>
            <a:xfrm>
              <a:off x="5454140" y="3159386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8" name="Google Shape;418;p43"/>
            <p:cNvSpPr/>
            <p:nvPr/>
          </p:nvSpPr>
          <p:spPr>
            <a:xfrm>
              <a:off x="5103650" y="2143505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rustc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419" name="Google Shape;419;p43"/>
            <p:cNvCxnSpPr>
              <a:stCxn id="420" idx="1"/>
              <a:endCxn id="383" idx="3"/>
            </p:cNvCxnSpPr>
            <p:nvPr/>
          </p:nvCxnSpPr>
          <p:spPr>
            <a:xfrm flipH="1">
              <a:off x="3618968" y="2260050"/>
              <a:ext cx="509400" cy="1200"/>
            </a:xfrm>
            <a:prstGeom prst="bentConnector3">
              <a:avLst>
                <a:gd fmla="val 49992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" name="Google Shape;421;p43"/>
            <p:cNvCxnSpPr>
              <a:stCxn id="418" idx="3"/>
              <a:endCxn id="379" idx="1"/>
            </p:cNvCxnSpPr>
            <p:nvPr/>
          </p:nvCxnSpPr>
          <p:spPr>
            <a:xfrm flipH="1" rot="10800000">
              <a:off x="5615450" y="1786655"/>
              <a:ext cx="735000" cy="474000"/>
            </a:xfrm>
            <a:prstGeom prst="bentConnector3">
              <a:avLst>
                <a:gd fmla="val 50006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9" name="Google Shape;379;p43"/>
            <p:cNvSpPr/>
            <p:nvPr/>
          </p:nvSpPr>
          <p:spPr>
            <a:xfrm>
              <a:off x="6350542" y="1463400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43"/>
            <p:cNvGrpSpPr/>
            <p:nvPr/>
          </p:nvGrpSpPr>
          <p:grpSpPr>
            <a:xfrm>
              <a:off x="6350534" y="1479554"/>
              <a:ext cx="646748" cy="616871"/>
              <a:chOff x="968400" y="1912125"/>
              <a:chExt cx="855600" cy="816075"/>
            </a:xfrm>
          </p:grpSpPr>
          <p:pic>
            <p:nvPicPr>
              <p:cNvPr id="423" name="Google Shape;423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43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.RS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377" name="Google Shape;377;p43"/>
            <p:cNvSpPr/>
            <p:nvPr/>
          </p:nvSpPr>
          <p:spPr>
            <a:xfrm>
              <a:off x="4128363" y="981150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43"/>
            <p:cNvGrpSpPr/>
            <p:nvPr/>
          </p:nvGrpSpPr>
          <p:grpSpPr>
            <a:xfrm>
              <a:off x="4128374" y="1014604"/>
              <a:ext cx="646748" cy="616871"/>
              <a:chOff x="968400" y="1912125"/>
              <a:chExt cx="855600" cy="816075"/>
            </a:xfrm>
          </p:grpSpPr>
          <p:pic>
            <p:nvPicPr>
              <p:cNvPr id="426" name="Google Shape;426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" name="Google Shape;427;p43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.WASM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392" name="Google Shape;392;p43"/>
            <p:cNvSpPr/>
            <p:nvPr/>
          </p:nvSpPr>
          <p:spPr>
            <a:xfrm>
              <a:off x="370350" y="3545800"/>
              <a:ext cx="646800" cy="8145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43"/>
            <p:cNvGrpSpPr/>
            <p:nvPr/>
          </p:nvGrpSpPr>
          <p:grpSpPr>
            <a:xfrm>
              <a:off x="370338" y="3561946"/>
              <a:ext cx="646748" cy="740007"/>
              <a:chOff x="968400" y="1912125"/>
              <a:chExt cx="855600" cy="978975"/>
            </a:xfrm>
          </p:grpSpPr>
          <p:pic>
            <p:nvPicPr>
              <p:cNvPr id="429" name="Google Shape;429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0" name="Google Shape;430;p43"/>
              <p:cNvSpPr txBox="1"/>
              <p:nvPr/>
            </p:nvSpPr>
            <p:spPr>
              <a:xfrm>
                <a:off x="968400" y="2402400"/>
                <a:ext cx="855600" cy="48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0" spcFirstLastPara="1" rIns="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SPEC </a:t>
                </a:r>
                <a:r>
                  <a:rPr b="1" lang="en" sz="336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CVL/CVLR</a:t>
                </a:r>
                <a:endParaRPr b="1" sz="336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397" name="Google Shape;397;p43"/>
            <p:cNvSpPr/>
            <p:nvPr/>
          </p:nvSpPr>
          <p:spPr>
            <a:xfrm>
              <a:off x="4541840" y="3042236"/>
              <a:ext cx="9123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VC generation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431" name="Google Shape;431;p43"/>
            <p:cNvGrpSpPr/>
            <p:nvPr/>
          </p:nvGrpSpPr>
          <p:grpSpPr>
            <a:xfrm>
              <a:off x="5601230" y="2835892"/>
              <a:ext cx="646808" cy="646800"/>
              <a:chOff x="5699032" y="2302492"/>
              <a:chExt cx="646808" cy="646800"/>
            </a:xfrm>
          </p:grpSpPr>
          <p:sp>
            <p:nvSpPr>
              <p:cNvPr id="389" name="Google Shape;389;p43"/>
              <p:cNvSpPr/>
              <p:nvPr/>
            </p:nvSpPr>
            <p:spPr>
              <a:xfrm>
                <a:off x="5699040" y="230249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2" name="Google Shape;432;p43"/>
              <p:cNvGrpSpPr/>
              <p:nvPr/>
            </p:nvGrpSpPr>
            <p:grpSpPr>
              <a:xfrm>
                <a:off x="5699032" y="2318646"/>
                <a:ext cx="646748" cy="616871"/>
                <a:chOff x="968400" y="1912125"/>
                <a:chExt cx="855600" cy="816075"/>
              </a:xfrm>
            </p:grpSpPr>
            <p:pic>
              <p:nvPicPr>
                <p:cNvPr id="433" name="Google Shape;433;p4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34" name="Google Shape;434;p4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.SMT2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388" name="Google Shape;388;p43"/>
            <p:cNvSpPr/>
            <p:nvPr/>
          </p:nvSpPr>
          <p:spPr>
            <a:xfrm>
              <a:off x="6395125" y="3042250"/>
              <a:ext cx="7527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SMT Solver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8023416" y="3042236"/>
              <a:ext cx="646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Analyze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435" name="Google Shape;435;p43"/>
            <p:cNvGrpSpPr/>
            <p:nvPr/>
          </p:nvGrpSpPr>
          <p:grpSpPr>
            <a:xfrm>
              <a:off x="7229518" y="2835892"/>
              <a:ext cx="646808" cy="646800"/>
              <a:chOff x="7021486" y="2683492"/>
              <a:chExt cx="646808" cy="646800"/>
            </a:xfrm>
          </p:grpSpPr>
          <p:sp>
            <p:nvSpPr>
              <p:cNvPr id="399" name="Google Shape;399;p43"/>
              <p:cNvSpPr/>
              <p:nvPr/>
            </p:nvSpPr>
            <p:spPr>
              <a:xfrm>
                <a:off x="7021494" y="268349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3"/>
              <p:cNvSpPr txBox="1"/>
              <p:nvPr/>
            </p:nvSpPr>
            <p:spPr>
              <a:xfrm>
                <a:off x="7021486" y="3070245"/>
                <a:ext cx="6468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Bug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437" name="Google Shape;437;p4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46075" y="2717325"/>
                <a:ext cx="397550" cy="397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8" name="Google Shape;408;p43"/>
            <p:cNvSpPr/>
            <p:nvPr/>
          </p:nvSpPr>
          <p:spPr>
            <a:xfrm>
              <a:off x="370346" y="981148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" name="Google Shape;438;p43"/>
            <p:cNvGrpSpPr/>
            <p:nvPr/>
          </p:nvGrpSpPr>
          <p:grpSpPr>
            <a:xfrm>
              <a:off x="370338" y="997302"/>
              <a:ext cx="646748" cy="616871"/>
              <a:chOff x="968400" y="1912125"/>
              <a:chExt cx="855600" cy="816075"/>
            </a:xfrm>
          </p:grpSpPr>
          <p:pic>
            <p:nvPicPr>
              <p:cNvPr id="439" name="Google Shape;439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0" name="Google Shape;440;p43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.VY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413" name="Google Shape;413;p43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43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442" name="Google Shape;442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43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.SOL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444" name="Google Shape;444;p43"/>
            <p:cNvGrpSpPr/>
            <p:nvPr/>
          </p:nvGrpSpPr>
          <p:grpSpPr>
            <a:xfrm>
              <a:off x="1752661" y="1936660"/>
              <a:ext cx="646800" cy="650326"/>
              <a:chOff x="1752661" y="1555660"/>
              <a:chExt cx="646800" cy="650326"/>
            </a:xfrm>
          </p:grpSpPr>
          <p:sp>
            <p:nvSpPr>
              <p:cNvPr id="410" name="Google Shape;410;p43"/>
              <p:cNvSpPr/>
              <p:nvPr/>
            </p:nvSpPr>
            <p:spPr>
              <a:xfrm>
                <a:off x="1752661" y="1555660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5" name="Google Shape;445;p43"/>
              <p:cNvGrpSpPr/>
              <p:nvPr/>
            </p:nvGrpSpPr>
            <p:grpSpPr>
              <a:xfrm>
                <a:off x="1752672" y="1589114"/>
                <a:ext cx="646748" cy="616871"/>
                <a:chOff x="698381" y="1912125"/>
                <a:chExt cx="855600" cy="816075"/>
              </a:xfrm>
            </p:grpSpPr>
            <p:pic>
              <p:nvPicPr>
                <p:cNvPr id="446" name="Google Shape;446;p4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39856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5" name="Google Shape;415;p43"/>
                <p:cNvSpPr txBox="1"/>
                <p:nvPr/>
              </p:nvSpPr>
              <p:spPr>
                <a:xfrm>
                  <a:off x="698381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.EVM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cxnSp>
          <p:nvCxnSpPr>
            <p:cNvPr id="447" name="Google Shape;447;p43"/>
            <p:cNvCxnSpPr>
              <a:stCxn id="418" idx="1"/>
              <a:endCxn id="420" idx="3"/>
            </p:cNvCxnSpPr>
            <p:nvPr/>
          </p:nvCxnSpPr>
          <p:spPr>
            <a:xfrm flipH="1">
              <a:off x="4775150" y="2260655"/>
              <a:ext cx="328500" cy="1200"/>
            </a:xfrm>
            <a:prstGeom prst="bentConnector3">
              <a:avLst>
                <a:gd fmla="val 49997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448" name="Google Shape;448;p43"/>
            <p:cNvGrpSpPr/>
            <p:nvPr/>
          </p:nvGrpSpPr>
          <p:grpSpPr>
            <a:xfrm>
              <a:off x="4128368" y="1936650"/>
              <a:ext cx="646800" cy="650313"/>
              <a:chOff x="3895043" y="752550"/>
              <a:chExt cx="646800" cy="650313"/>
            </a:xfrm>
          </p:grpSpPr>
          <p:sp>
            <p:nvSpPr>
              <p:cNvPr id="420" name="Google Shape;420;p43"/>
              <p:cNvSpPr/>
              <p:nvPr/>
            </p:nvSpPr>
            <p:spPr>
              <a:xfrm>
                <a:off x="3895043" y="752550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43"/>
              <p:cNvGrpSpPr/>
              <p:nvPr/>
            </p:nvGrpSpPr>
            <p:grpSpPr>
              <a:xfrm>
                <a:off x="3895079" y="785992"/>
                <a:ext cx="646748" cy="616871"/>
                <a:chOff x="968400" y="1912125"/>
                <a:chExt cx="855600" cy="816075"/>
              </a:xfrm>
            </p:grpSpPr>
            <p:pic>
              <p:nvPicPr>
                <p:cNvPr id="450" name="Google Shape;450;p43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1" name="Google Shape;451;p4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.SBF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79"/>
          <p:cNvSpPr txBox="1"/>
          <p:nvPr>
            <p:ph type="title"/>
          </p:nvPr>
        </p:nvSpPr>
        <p:spPr>
          <a:xfrm>
            <a:off x="311700" y="445025"/>
            <a:ext cx="66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Concord: Application of Certora Prover</a:t>
            </a:r>
            <a:endParaRPr/>
          </a:p>
        </p:txBody>
      </p:sp>
      <p:sp>
        <p:nvSpPr>
          <p:cNvPr id="947" name="Google Shape;947;p79"/>
          <p:cNvSpPr txBox="1"/>
          <p:nvPr>
            <p:ph idx="1" type="body"/>
          </p:nvPr>
        </p:nvSpPr>
        <p:spPr>
          <a:xfrm>
            <a:off x="311700" y="1229025"/>
            <a:ext cx="4587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“Symbolic reasoning” tool</a:t>
            </a:r>
            <a:br>
              <a:rPr lang="en" sz="1700">
                <a:solidFill>
                  <a:schemeClr val="dk1"/>
                </a:solidFill>
              </a:rPr>
            </a:b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Roughly: determine if programs satisfy mathematical formulae</a:t>
            </a:r>
            <a:br>
              <a:rPr lang="en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42FA88"/>
              </a:buClr>
              <a:buSzPts val="1700"/>
              <a:buChar char="●"/>
            </a:pPr>
            <a:r>
              <a:rPr i="1" lang="en" sz="1700">
                <a:solidFill>
                  <a:schemeClr val="dk1"/>
                </a:solidFill>
              </a:rPr>
              <a:t>Symbolic</a:t>
            </a:r>
            <a:r>
              <a:rPr lang="en" sz="1700">
                <a:solidFill>
                  <a:schemeClr val="dk1"/>
                </a:solidFill>
              </a:rPr>
              <a:t>: determination reached without running the program, searches infinite state space</a:t>
            </a:r>
            <a:endParaRPr sz="1700">
              <a:solidFill>
                <a:schemeClr val="dk1"/>
              </a:solidFill>
            </a:endParaRPr>
          </a:p>
        </p:txBody>
      </p:sp>
      <p:grpSp>
        <p:nvGrpSpPr>
          <p:cNvPr id="948" name="Google Shape;948;p79"/>
          <p:cNvGrpSpPr/>
          <p:nvPr/>
        </p:nvGrpSpPr>
        <p:grpSpPr>
          <a:xfrm>
            <a:off x="5281310" y="1370990"/>
            <a:ext cx="3534428" cy="1485017"/>
            <a:chOff x="370338" y="828750"/>
            <a:chExt cx="8403300" cy="3531550"/>
          </a:xfrm>
        </p:grpSpPr>
        <p:sp>
          <p:nvSpPr>
            <p:cNvPr id="949" name="Google Shape;949;p79"/>
            <p:cNvSpPr/>
            <p:nvPr/>
          </p:nvSpPr>
          <p:spPr>
            <a:xfrm>
              <a:off x="2851550" y="2742274"/>
              <a:ext cx="6708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88"/>
            </a:p>
          </p:txBody>
        </p:sp>
        <p:sp>
          <p:nvSpPr>
            <p:cNvPr id="950" name="Google Shape;950;p79"/>
            <p:cNvSpPr/>
            <p:nvPr/>
          </p:nvSpPr>
          <p:spPr>
            <a:xfrm rot="-5400000">
              <a:off x="3318494" y="2753075"/>
              <a:ext cx="814500" cy="814800"/>
            </a:xfrm>
            <a:prstGeom prst="arc">
              <a:avLst>
                <a:gd fmla="val 19477857" name="adj1"/>
                <a:gd fmla="val 12983947" name="adj2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88"/>
            </a:p>
          </p:txBody>
        </p:sp>
        <p:sp>
          <p:nvSpPr>
            <p:cNvPr id="951" name="Google Shape;951;p79"/>
            <p:cNvSpPr/>
            <p:nvPr/>
          </p:nvSpPr>
          <p:spPr>
            <a:xfrm>
              <a:off x="5103650" y="1187392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rustc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52" name="Google Shape;952;p79"/>
            <p:cNvCxnSpPr>
              <a:stCxn id="953" idx="3"/>
              <a:endCxn id="951" idx="1"/>
            </p:cNvCxnSpPr>
            <p:nvPr/>
          </p:nvCxnSpPr>
          <p:spPr>
            <a:xfrm>
              <a:off x="4775163" y="1304550"/>
              <a:ext cx="3285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954" name="Google Shape;954;p79"/>
            <p:cNvCxnSpPr>
              <a:stCxn id="951" idx="3"/>
              <a:endCxn id="955" idx="1"/>
            </p:cNvCxnSpPr>
            <p:nvPr/>
          </p:nvCxnSpPr>
          <p:spPr>
            <a:xfrm>
              <a:off x="5615450" y="1304542"/>
              <a:ext cx="735000" cy="482400"/>
            </a:xfrm>
            <a:prstGeom prst="bentConnector3">
              <a:avLst>
                <a:gd fmla="val 50006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6" name="Google Shape;956;p79"/>
            <p:cNvGrpSpPr/>
            <p:nvPr/>
          </p:nvGrpSpPr>
          <p:grpSpPr>
            <a:xfrm>
              <a:off x="2866353" y="2143972"/>
              <a:ext cx="752700" cy="234300"/>
              <a:chOff x="2866353" y="2296372"/>
              <a:chExt cx="752700" cy="234300"/>
            </a:xfrm>
          </p:grpSpPr>
          <p:sp>
            <p:nvSpPr>
              <p:cNvPr id="957" name="Google Shape;957;p79"/>
              <p:cNvSpPr/>
              <p:nvPr/>
            </p:nvSpPr>
            <p:spPr>
              <a:xfrm>
                <a:off x="3041575" y="2296600"/>
                <a:ext cx="116100" cy="1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88"/>
              </a:p>
            </p:txBody>
          </p:sp>
          <p:sp>
            <p:nvSpPr>
              <p:cNvPr id="958" name="Google Shape;958;p79"/>
              <p:cNvSpPr/>
              <p:nvPr/>
            </p:nvSpPr>
            <p:spPr>
              <a:xfrm>
                <a:off x="3216225" y="2296600"/>
                <a:ext cx="116100" cy="1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88"/>
              </a:p>
            </p:txBody>
          </p:sp>
          <p:sp>
            <p:nvSpPr>
              <p:cNvPr id="959" name="Google Shape;959;p79"/>
              <p:cNvSpPr/>
              <p:nvPr/>
            </p:nvSpPr>
            <p:spPr>
              <a:xfrm>
                <a:off x="2866353" y="2296372"/>
                <a:ext cx="752700" cy="2343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36">
                    <a:latin typeface="DM Sans"/>
                    <a:ea typeface="DM Sans"/>
                    <a:cs typeface="DM Sans"/>
                    <a:sym typeface="DM Sans"/>
                  </a:rPr>
                  <a:t>Decompile</a:t>
                </a:r>
                <a:endParaRPr sz="336"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cxnSp>
          <p:nvCxnSpPr>
            <p:cNvPr id="960" name="Google Shape;960;p79"/>
            <p:cNvCxnSpPr>
              <a:stCxn id="953" idx="1"/>
              <a:endCxn id="959" idx="0"/>
            </p:cNvCxnSpPr>
            <p:nvPr/>
          </p:nvCxnSpPr>
          <p:spPr>
            <a:xfrm flipH="1">
              <a:off x="3242763" y="1304550"/>
              <a:ext cx="885600" cy="8394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61" name="Google Shape;961;p79"/>
            <p:cNvSpPr/>
            <p:nvPr/>
          </p:nvSpPr>
          <p:spPr>
            <a:xfrm>
              <a:off x="1140362" y="3835900"/>
              <a:ext cx="14631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Compile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2" name="Google Shape;962;p79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9225" lIns="38450" spcFirstLastPara="1" rIns="38450" wrap="square" tIns="19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7"/>
                <a:buFont typeface="Calibri"/>
                <a:buNone/>
              </a:pPr>
              <a:r>
                <a:t/>
              </a:r>
              <a:endParaRPr i="0" sz="714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63" name="Google Shape;963;p79"/>
            <p:cNvCxnSpPr>
              <a:stCxn id="964" idx="1"/>
              <a:endCxn id="965" idx="3"/>
            </p:cNvCxnSpPr>
            <p:nvPr/>
          </p:nvCxnSpPr>
          <p:spPr>
            <a:xfrm rot="10800000">
              <a:off x="6248125" y="3159400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966" name="Google Shape;966;p79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9225" lIns="0" spcFirstLastPara="1" rIns="0" wrap="square" tIns="19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57"/>
                <a:buFont typeface="Calibri"/>
                <a:buNone/>
              </a:pPr>
              <a:r>
                <a:rPr lang="en" sz="504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.TAC</a:t>
              </a:r>
              <a:endParaRPr i="0" sz="504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67" name="Google Shape;967;p79"/>
            <p:cNvCxnSpPr>
              <a:stCxn id="968" idx="3"/>
              <a:endCxn id="961" idx="1"/>
            </p:cNvCxnSpPr>
            <p:nvPr/>
          </p:nvCxnSpPr>
          <p:spPr>
            <a:xfrm>
              <a:off x="1017150" y="3953050"/>
              <a:ext cx="1233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79"/>
            <p:cNvCxnSpPr>
              <a:stCxn id="949" idx="2"/>
              <a:endCxn id="961" idx="3"/>
            </p:cNvCxnSpPr>
            <p:nvPr/>
          </p:nvCxnSpPr>
          <p:spPr>
            <a:xfrm rot="5400000">
              <a:off x="2704550" y="3470674"/>
              <a:ext cx="381300" cy="5835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970" name="Google Shape;970;p79"/>
            <p:cNvCxnSpPr>
              <a:stCxn id="959" idx="2"/>
            </p:cNvCxnSpPr>
            <p:nvPr/>
          </p:nvCxnSpPr>
          <p:spPr>
            <a:xfrm>
              <a:off x="3242703" y="2378272"/>
              <a:ext cx="0" cy="3657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1" name="Google Shape;971;p79"/>
            <p:cNvCxnSpPr>
              <a:stCxn id="972" idx="6"/>
              <a:endCxn id="973" idx="1"/>
            </p:cNvCxnSpPr>
            <p:nvPr/>
          </p:nvCxnSpPr>
          <p:spPr>
            <a:xfrm flipH="1" rot="10800000">
              <a:off x="4386246" y="3159500"/>
              <a:ext cx="155700" cy="6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4" name="Google Shape;974;p79"/>
            <p:cNvCxnSpPr>
              <a:stCxn id="964" idx="3"/>
              <a:endCxn id="975" idx="1"/>
            </p:cNvCxnSpPr>
            <p:nvPr/>
          </p:nvCxnSpPr>
          <p:spPr>
            <a:xfrm>
              <a:off x="7147825" y="3159400"/>
              <a:ext cx="816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6" name="Google Shape;976;p79"/>
            <p:cNvCxnSpPr>
              <a:stCxn id="975" idx="3"/>
              <a:endCxn id="977" idx="1"/>
            </p:cNvCxnSpPr>
            <p:nvPr/>
          </p:nvCxnSpPr>
          <p:spPr>
            <a:xfrm>
              <a:off x="7876326" y="3159292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78" name="Google Shape;978;p79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9" name="Google Shape;979;p79"/>
            <p:cNvCxnSpPr>
              <a:stCxn id="977" idx="0"/>
              <a:endCxn id="978" idx="4"/>
            </p:cNvCxnSpPr>
            <p:nvPr/>
          </p:nvCxnSpPr>
          <p:spPr>
            <a:xfrm rot="10800000">
              <a:off x="8346816" y="1682636"/>
              <a:ext cx="0" cy="13596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80" name="Google Shape;980;p79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450" lIns="38450" spcFirstLastPara="1" rIns="38450" wrap="square" tIns="3845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Report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981" name="Google Shape;981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79"/>
            <p:cNvSpPr/>
            <p:nvPr/>
          </p:nvSpPr>
          <p:spPr>
            <a:xfrm>
              <a:off x="3739446" y="2836700"/>
              <a:ext cx="646800" cy="646800"/>
            </a:xfrm>
            <a:prstGeom prst="ellipse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Static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Analysis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82" name="Google Shape;982;p79"/>
            <p:cNvSpPr/>
            <p:nvPr/>
          </p:nvSpPr>
          <p:spPr>
            <a:xfrm>
              <a:off x="1154930" y="1187503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vyper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83" name="Google Shape;983;p79"/>
            <p:cNvCxnSpPr>
              <a:stCxn id="984" idx="3"/>
              <a:endCxn id="982" idx="1"/>
            </p:cNvCxnSpPr>
            <p:nvPr/>
          </p:nvCxnSpPr>
          <p:spPr>
            <a:xfrm>
              <a:off x="1017146" y="1304548"/>
              <a:ext cx="1377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5" name="Google Shape;985;p79"/>
            <p:cNvCxnSpPr>
              <a:stCxn id="982" idx="3"/>
              <a:endCxn id="986" idx="0"/>
            </p:cNvCxnSpPr>
            <p:nvPr/>
          </p:nvCxnSpPr>
          <p:spPr>
            <a:xfrm>
              <a:off x="1666730" y="1304653"/>
              <a:ext cx="409200" cy="6321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87" name="Google Shape;987;p79"/>
            <p:cNvSpPr/>
            <p:nvPr/>
          </p:nvSpPr>
          <p:spPr>
            <a:xfrm>
              <a:off x="1154930" y="2882577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solc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88" name="Google Shape;988;p79"/>
            <p:cNvCxnSpPr>
              <a:stCxn id="989" idx="3"/>
              <a:endCxn id="987" idx="1"/>
            </p:cNvCxnSpPr>
            <p:nvPr/>
          </p:nvCxnSpPr>
          <p:spPr>
            <a:xfrm>
              <a:off x="1017146" y="2999622"/>
              <a:ext cx="1377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79"/>
            <p:cNvCxnSpPr>
              <a:stCxn id="987" idx="3"/>
              <a:endCxn id="991" idx="2"/>
            </p:cNvCxnSpPr>
            <p:nvPr/>
          </p:nvCxnSpPr>
          <p:spPr>
            <a:xfrm flipH="1" rot="10800000">
              <a:off x="1666730" y="2586927"/>
              <a:ext cx="409200" cy="412800"/>
            </a:xfrm>
            <a:prstGeom prst="bentConnector2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2" name="Google Shape;992;p79"/>
            <p:cNvCxnSpPr>
              <a:stCxn id="986" idx="3"/>
              <a:endCxn id="959" idx="1"/>
            </p:cNvCxnSpPr>
            <p:nvPr/>
          </p:nvCxnSpPr>
          <p:spPr>
            <a:xfrm>
              <a:off x="2399461" y="2260060"/>
              <a:ext cx="466800" cy="120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3" name="Google Shape;993;p79"/>
            <p:cNvCxnSpPr>
              <a:stCxn id="973" idx="3"/>
              <a:endCxn id="965" idx="1"/>
            </p:cNvCxnSpPr>
            <p:nvPr/>
          </p:nvCxnSpPr>
          <p:spPr>
            <a:xfrm>
              <a:off x="5454140" y="3159386"/>
              <a:ext cx="147000" cy="0"/>
            </a:xfrm>
            <a:prstGeom prst="straightConnector1">
              <a:avLst/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94" name="Google Shape;994;p79"/>
            <p:cNvSpPr/>
            <p:nvPr/>
          </p:nvSpPr>
          <p:spPr>
            <a:xfrm>
              <a:off x="5103650" y="2143505"/>
              <a:ext cx="511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rustc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cxnSp>
          <p:nvCxnSpPr>
            <p:cNvPr id="995" name="Google Shape;995;p79"/>
            <p:cNvCxnSpPr>
              <a:stCxn id="996" idx="1"/>
              <a:endCxn id="959" idx="3"/>
            </p:cNvCxnSpPr>
            <p:nvPr/>
          </p:nvCxnSpPr>
          <p:spPr>
            <a:xfrm flipH="1">
              <a:off x="3618968" y="2260050"/>
              <a:ext cx="509400" cy="1200"/>
            </a:xfrm>
            <a:prstGeom prst="bentConnector3">
              <a:avLst>
                <a:gd fmla="val 49992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7" name="Google Shape;997;p79"/>
            <p:cNvCxnSpPr>
              <a:stCxn id="994" idx="3"/>
              <a:endCxn id="955" idx="1"/>
            </p:cNvCxnSpPr>
            <p:nvPr/>
          </p:nvCxnSpPr>
          <p:spPr>
            <a:xfrm flipH="1" rot="10800000">
              <a:off x="5615450" y="1786655"/>
              <a:ext cx="735000" cy="474000"/>
            </a:xfrm>
            <a:prstGeom prst="bentConnector3">
              <a:avLst>
                <a:gd fmla="val 50006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5" name="Google Shape;955;p79"/>
            <p:cNvSpPr/>
            <p:nvPr/>
          </p:nvSpPr>
          <p:spPr>
            <a:xfrm>
              <a:off x="6350542" y="1463400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79"/>
            <p:cNvGrpSpPr/>
            <p:nvPr/>
          </p:nvGrpSpPr>
          <p:grpSpPr>
            <a:xfrm>
              <a:off x="6350534" y="1479554"/>
              <a:ext cx="646748" cy="616871"/>
              <a:chOff x="968400" y="1912125"/>
              <a:chExt cx="855600" cy="816075"/>
            </a:xfrm>
          </p:grpSpPr>
          <p:pic>
            <p:nvPicPr>
              <p:cNvPr id="999" name="Google Shape;999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0" name="Google Shape;1000;p79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.RS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953" name="Google Shape;953;p79"/>
            <p:cNvSpPr/>
            <p:nvPr/>
          </p:nvSpPr>
          <p:spPr>
            <a:xfrm>
              <a:off x="4128363" y="981150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1" name="Google Shape;1001;p79"/>
            <p:cNvGrpSpPr/>
            <p:nvPr/>
          </p:nvGrpSpPr>
          <p:grpSpPr>
            <a:xfrm>
              <a:off x="4128374" y="1014604"/>
              <a:ext cx="646748" cy="616871"/>
              <a:chOff x="968400" y="1912125"/>
              <a:chExt cx="855600" cy="816075"/>
            </a:xfrm>
          </p:grpSpPr>
          <p:pic>
            <p:nvPicPr>
              <p:cNvPr id="1002" name="Google Shape;1002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79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.WASM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968" name="Google Shape;968;p79"/>
            <p:cNvSpPr/>
            <p:nvPr/>
          </p:nvSpPr>
          <p:spPr>
            <a:xfrm>
              <a:off x="370350" y="3545800"/>
              <a:ext cx="646800" cy="8145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" name="Google Shape;1004;p79"/>
            <p:cNvGrpSpPr/>
            <p:nvPr/>
          </p:nvGrpSpPr>
          <p:grpSpPr>
            <a:xfrm>
              <a:off x="370338" y="3561946"/>
              <a:ext cx="646748" cy="740007"/>
              <a:chOff x="968400" y="1912125"/>
              <a:chExt cx="855600" cy="978975"/>
            </a:xfrm>
          </p:grpSpPr>
          <p:pic>
            <p:nvPicPr>
              <p:cNvPr id="1005" name="Google Shape;1005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6" name="Google Shape;1006;p79"/>
              <p:cNvSpPr txBox="1"/>
              <p:nvPr/>
            </p:nvSpPr>
            <p:spPr>
              <a:xfrm>
                <a:off x="968400" y="2402400"/>
                <a:ext cx="855600" cy="48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0" spcFirstLastPara="1" rIns="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SPEC </a:t>
                </a:r>
                <a:r>
                  <a:rPr b="1" lang="en" sz="336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CVL/CVLR</a:t>
                </a:r>
                <a:endParaRPr b="1" sz="336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973" name="Google Shape;973;p79"/>
            <p:cNvSpPr/>
            <p:nvPr/>
          </p:nvSpPr>
          <p:spPr>
            <a:xfrm>
              <a:off x="4541840" y="3042236"/>
              <a:ext cx="9123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VC generation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1007" name="Google Shape;1007;p79"/>
            <p:cNvGrpSpPr/>
            <p:nvPr/>
          </p:nvGrpSpPr>
          <p:grpSpPr>
            <a:xfrm>
              <a:off x="5601230" y="2835892"/>
              <a:ext cx="646808" cy="646800"/>
              <a:chOff x="5699032" y="2302492"/>
              <a:chExt cx="646808" cy="646800"/>
            </a:xfrm>
          </p:grpSpPr>
          <p:sp>
            <p:nvSpPr>
              <p:cNvPr id="965" name="Google Shape;965;p79"/>
              <p:cNvSpPr/>
              <p:nvPr/>
            </p:nvSpPr>
            <p:spPr>
              <a:xfrm>
                <a:off x="5699040" y="230249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8" name="Google Shape;1008;p79"/>
              <p:cNvGrpSpPr/>
              <p:nvPr/>
            </p:nvGrpSpPr>
            <p:grpSpPr>
              <a:xfrm>
                <a:off x="5699032" y="231864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009" name="Google Shape;1009;p7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10" name="Google Shape;1010;p79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.SMT2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964" name="Google Shape;964;p79"/>
            <p:cNvSpPr/>
            <p:nvPr/>
          </p:nvSpPr>
          <p:spPr>
            <a:xfrm>
              <a:off x="6395125" y="3042250"/>
              <a:ext cx="7527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SMT Solver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77" name="Google Shape;977;p79"/>
            <p:cNvSpPr/>
            <p:nvPr/>
          </p:nvSpPr>
          <p:spPr>
            <a:xfrm>
              <a:off x="8023416" y="3042236"/>
              <a:ext cx="646800" cy="234300"/>
            </a:xfrm>
            <a:prstGeom prst="rect">
              <a:avLst/>
            </a:prstGeom>
            <a:solidFill>
              <a:srgbClr val="FFFFFF"/>
            </a:solidFill>
            <a:ln cap="flat" cmpd="sng" w="4000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36">
                  <a:latin typeface="DM Sans"/>
                  <a:ea typeface="DM Sans"/>
                  <a:cs typeface="DM Sans"/>
                  <a:sym typeface="DM Sans"/>
                </a:rPr>
                <a:t>Analyze</a:t>
              </a:r>
              <a:endParaRPr sz="336"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1011" name="Google Shape;1011;p79"/>
            <p:cNvGrpSpPr/>
            <p:nvPr/>
          </p:nvGrpSpPr>
          <p:grpSpPr>
            <a:xfrm>
              <a:off x="7229518" y="2835892"/>
              <a:ext cx="646808" cy="646800"/>
              <a:chOff x="7021486" y="2683492"/>
              <a:chExt cx="646808" cy="646800"/>
            </a:xfrm>
          </p:grpSpPr>
          <p:sp>
            <p:nvSpPr>
              <p:cNvPr id="975" name="Google Shape;975;p79"/>
              <p:cNvSpPr/>
              <p:nvPr/>
            </p:nvSpPr>
            <p:spPr>
              <a:xfrm>
                <a:off x="7021494" y="268349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79"/>
              <p:cNvSpPr txBox="1"/>
              <p:nvPr/>
            </p:nvSpPr>
            <p:spPr>
              <a:xfrm>
                <a:off x="7021486" y="3070245"/>
                <a:ext cx="6468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Bug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pic>
            <p:nvPicPr>
              <p:cNvPr id="1013" name="Google Shape;1013;p7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46075" y="2717325"/>
                <a:ext cx="397550" cy="397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84" name="Google Shape;984;p79"/>
            <p:cNvSpPr/>
            <p:nvPr/>
          </p:nvSpPr>
          <p:spPr>
            <a:xfrm>
              <a:off x="370346" y="981148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79"/>
            <p:cNvGrpSpPr/>
            <p:nvPr/>
          </p:nvGrpSpPr>
          <p:grpSpPr>
            <a:xfrm>
              <a:off x="370338" y="997302"/>
              <a:ext cx="646748" cy="616871"/>
              <a:chOff x="968400" y="1912125"/>
              <a:chExt cx="855600" cy="816075"/>
            </a:xfrm>
          </p:grpSpPr>
          <p:pic>
            <p:nvPicPr>
              <p:cNvPr id="1015" name="Google Shape;1015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6" name="Google Shape;1016;p79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.VY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989" name="Google Shape;989;p79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8025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8450" lIns="38450" spcFirstLastPara="1" rIns="38450" wrap="square" tIns="38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7" name="Google Shape;1017;p79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018" name="Google Shape;1018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9" name="Google Shape;1019;p79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9225" lIns="37850" spcFirstLastPara="1" rIns="37850" wrap="square" tIns="192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.SOL</a:t>
                </a:r>
                <a:endParaRPr sz="42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1020" name="Google Shape;1020;p79"/>
            <p:cNvGrpSpPr/>
            <p:nvPr/>
          </p:nvGrpSpPr>
          <p:grpSpPr>
            <a:xfrm>
              <a:off x="1752661" y="1936660"/>
              <a:ext cx="646800" cy="650326"/>
              <a:chOff x="1752661" y="1555660"/>
              <a:chExt cx="646800" cy="650326"/>
            </a:xfrm>
          </p:grpSpPr>
          <p:sp>
            <p:nvSpPr>
              <p:cNvPr id="986" name="Google Shape;986;p79"/>
              <p:cNvSpPr/>
              <p:nvPr/>
            </p:nvSpPr>
            <p:spPr>
              <a:xfrm>
                <a:off x="1752661" y="1555660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1" name="Google Shape;1021;p79"/>
              <p:cNvGrpSpPr/>
              <p:nvPr/>
            </p:nvGrpSpPr>
            <p:grpSpPr>
              <a:xfrm>
                <a:off x="1752672" y="1589114"/>
                <a:ext cx="646748" cy="616871"/>
                <a:chOff x="698381" y="1912125"/>
                <a:chExt cx="855600" cy="816075"/>
              </a:xfrm>
            </p:grpSpPr>
            <p:pic>
              <p:nvPicPr>
                <p:cNvPr id="1022" name="Google Shape;1022;p7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39856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91" name="Google Shape;991;p79"/>
                <p:cNvSpPr txBox="1"/>
                <p:nvPr/>
              </p:nvSpPr>
              <p:spPr>
                <a:xfrm>
                  <a:off x="698381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.EVM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cxnSp>
          <p:nvCxnSpPr>
            <p:cNvPr id="1023" name="Google Shape;1023;p79"/>
            <p:cNvCxnSpPr>
              <a:stCxn id="994" idx="1"/>
              <a:endCxn id="996" idx="3"/>
            </p:cNvCxnSpPr>
            <p:nvPr/>
          </p:nvCxnSpPr>
          <p:spPr>
            <a:xfrm flipH="1">
              <a:off x="4775150" y="2260655"/>
              <a:ext cx="328500" cy="1200"/>
            </a:xfrm>
            <a:prstGeom prst="bentConnector3">
              <a:avLst>
                <a:gd fmla="val 49997" name="adj1"/>
              </a:avLst>
            </a:prstGeom>
            <a:noFill/>
            <a:ln cap="flat" cmpd="sng" w="4000">
              <a:solidFill>
                <a:srgbClr val="0F141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024" name="Google Shape;1024;p79"/>
            <p:cNvGrpSpPr/>
            <p:nvPr/>
          </p:nvGrpSpPr>
          <p:grpSpPr>
            <a:xfrm>
              <a:off x="4128368" y="1936650"/>
              <a:ext cx="646800" cy="650313"/>
              <a:chOff x="3895043" y="752550"/>
              <a:chExt cx="646800" cy="650313"/>
            </a:xfrm>
          </p:grpSpPr>
          <p:sp>
            <p:nvSpPr>
              <p:cNvPr id="996" name="Google Shape;996;p79"/>
              <p:cNvSpPr/>
              <p:nvPr/>
            </p:nvSpPr>
            <p:spPr>
              <a:xfrm>
                <a:off x="3895043" y="752550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400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8450" lIns="38450" spcFirstLastPara="1" rIns="38450" wrap="square" tIns="384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5" name="Google Shape;1025;p79"/>
              <p:cNvGrpSpPr/>
              <p:nvPr/>
            </p:nvGrpSpPr>
            <p:grpSpPr>
              <a:xfrm>
                <a:off x="3895079" y="785992"/>
                <a:ext cx="646748" cy="616871"/>
                <a:chOff x="968400" y="1912125"/>
                <a:chExt cx="855600" cy="816075"/>
              </a:xfrm>
            </p:grpSpPr>
            <p:pic>
              <p:nvPicPr>
                <p:cNvPr id="1026" name="Google Shape;1026;p79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7" name="Google Shape;1027;p79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19225" lIns="37850" spcFirstLastPara="1" rIns="37850" wrap="square" tIns="1922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420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.SBF</a:t>
                  </a:r>
                  <a:endParaRPr sz="420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sp>
        <p:nvSpPr>
          <p:cNvPr id="1028" name="Google Shape;1028;p79"/>
          <p:cNvSpPr/>
          <p:nvPr/>
        </p:nvSpPr>
        <p:spPr>
          <a:xfrm>
            <a:off x="5963113" y="3209275"/>
            <a:ext cx="2170800" cy="8229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Certora Prover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0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… with Math</a:t>
            </a:r>
            <a:endParaRPr/>
          </a:p>
        </p:txBody>
      </p:sp>
      <p:sp>
        <p:nvSpPr>
          <p:cNvPr id="1034" name="Google Shape;1034;p80"/>
          <p:cNvSpPr/>
          <p:nvPr/>
        </p:nvSpPr>
        <p:spPr>
          <a:xfrm>
            <a:off x="4753319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5" name="Google Shape;1035;p80"/>
          <p:cNvSpPr/>
          <p:nvPr/>
        </p:nvSpPr>
        <p:spPr>
          <a:xfrm>
            <a:off x="6319844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6" name="Google Shape;1036;p80"/>
          <p:cNvSpPr txBox="1"/>
          <p:nvPr/>
        </p:nvSpPr>
        <p:spPr>
          <a:xfrm>
            <a:off x="5288669" y="1047346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S, E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7" name="Google Shape;1037;p80"/>
          <p:cNvSpPr/>
          <p:nvPr/>
        </p:nvSpPr>
        <p:spPr>
          <a:xfrm rot="2698393">
            <a:off x="615623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8" name="Google Shape;1038;p80"/>
          <p:cNvSpPr/>
          <p:nvPr/>
        </p:nvSpPr>
        <p:spPr>
          <a:xfrm flipH="1" rot="-2698393">
            <a:off x="540498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9" name="Google Shape;1039;p80"/>
          <p:cNvSpPr/>
          <p:nvPr/>
        </p:nvSpPr>
        <p:spPr>
          <a:xfrm rot="5397728">
            <a:off x="6609794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0" name="Google Shape;1040;p80"/>
          <p:cNvSpPr/>
          <p:nvPr/>
        </p:nvSpPr>
        <p:spPr>
          <a:xfrm rot="5397728">
            <a:off x="5043269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1" name="Google Shape;1041;p80"/>
          <p:cNvSpPr txBox="1"/>
          <p:nvPr/>
        </p:nvSpPr>
        <p:spPr>
          <a:xfrm>
            <a:off x="4447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2" name="Google Shape;1042;p80"/>
          <p:cNvSpPr/>
          <p:nvPr/>
        </p:nvSpPr>
        <p:spPr>
          <a:xfrm>
            <a:off x="3772369" y="1083346"/>
            <a:ext cx="1557300" cy="500700"/>
          </a:xfrm>
          <a:prstGeom prst="wedgeRoundRectCallout">
            <a:avLst>
              <a:gd fmla="val 61267" name="adj1"/>
              <a:gd fmla="val -1192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calldata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3" name="Google Shape;1043;p80"/>
          <p:cNvSpPr/>
          <p:nvPr/>
        </p:nvSpPr>
        <p:spPr>
          <a:xfrm>
            <a:off x="6672272" y="939884"/>
            <a:ext cx="1962600" cy="709800"/>
          </a:xfrm>
          <a:prstGeom prst="wedgeRoundRectCallout">
            <a:avLst>
              <a:gd fmla="val -60677" name="adj1"/>
              <a:gd fmla="val -804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environment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(balance, nonces, …)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4" name="Google Shape;1044;p80"/>
          <p:cNvSpPr/>
          <p:nvPr/>
        </p:nvSpPr>
        <p:spPr>
          <a:xfrm>
            <a:off x="5098971" y="491643"/>
            <a:ext cx="1033800" cy="500400"/>
          </a:xfrm>
          <a:prstGeom prst="wedgeRoundRectCallout">
            <a:avLst>
              <a:gd fmla="val 34392" name="adj1"/>
              <a:gd fmla="val 8307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5" name="Google Shape;1045;p80"/>
          <p:cNvSpPr/>
          <p:nvPr/>
        </p:nvSpPr>
        <p:spPr>
          <a:xfrm>
            <a:off x="2076175" y="3040250"/>
            <a:ext cx="2332800" cy="1065000"/>
          </a:xfrm>
          <a:prstGeom prst="wedgeRoundRectCallout">
            <a:avLst>
              <a:gd fmla="val 58422" name="adj1"/>
              <a:gd fmla="val 2342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revert flag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return buffer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result storage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6" name="Google Shape;1046;p80"/>
          <p:cNvSpPr/>
          <p:nvPr/>
        </p:nvSpPr>
        <p:spPr>
          <a:xfrm>
            <a:off x="2076275" y="3148125"/>
            <a:ext cx="2332800" cy="1402200"/>
          </a:xfrm>
          <a:prstGeom prst="wedgeRoundRectCallout">
            <a:avLst>
              <a:gd fmla="val 58422" name="adj1"/>
              <a:gd fmla="val 2342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n external calls</a:t>
            </a:r>
            <a:endParaRPr sz="17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first call “hash”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last call “hash”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7" name="Google Shape;1047;p80"/>
          <p:cNvSpPr/>
          <p:nvPr/>
        </p:nvSpPr>
        <p:spPr>
          <a:xfrm>
            <a:off x="2076275" y="3449175"/>
            <a:ext cx="2332800" cy="1402200"/>
          </a:xfrm>
          <a:prstGeom prst="wedgeRoundRectCallout">
            <a:avLst>
              <a:gd fmla="val 58422" name="adj1"/>
              <a:gd fmla="val 2342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logs emitted</a:t>
            </a:r>
            <a:endParaRPr sz="17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first log “hash”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…</a:t>
            </a:r>
            <a:b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 last log “hash”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8" name="Google Shape;1048;p80"/>
          <p:cNvSpPr txBox="1"/>
          <p:nvPr/>
        </p:nvSpPr>
        <p:spPr>
          <a:xfrm>
            <a:off x="6280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9" name="Google Shape;10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6" y="1880913"/>
            <a:ext cx="4052200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80"/>
          <p:cNvSpPr/>
          <p:nvPr/>
        </p:nvSpPr>
        <p:spPr>
          <a:xfrm>
            <a:off x="426300" y="2260550"/>
            <a:ext cx="955500" cy="779700"/>
          </a:xfrm>
          <a:prstGeom prst="wedgeRoundRectCallout">
            <a:avLst>
              <a:gd fmla="val -21947" name="adj1"/>
              <a:gd fmla="val -595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same revert status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1" name="Google Shape;1051;p80"/>
          <p:cNvSpPr/>
          <p:nvPr/>
        </p:nvSpPr>
        <p:spPr>
          <a:xfrm>
            <a:off x="1073350" y="2260550"/>
            <a:ext cx="1212000" cy="779700"/>
          </a:xfrm>
          <a:prstGeom prst="wedgeRoundRectCallout">
            <a:avLst>
              <a:gd fmla="val -21947" name="adj1"/>
              <a:gd fmla="val -595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same returndata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2" name="Google Shape;1052;p80"/>
          <p:cNvSpPr/>
          <p:nvPr/>
        </p:nvSpPr>
        <p:spPr>
          <a:xfrm>
            <a:off x="2044075" y="2260550"/>
            <a:ext cx="1212000" cy="779700"/>
          </a:xfrm>
          <a:prstGeom prst="wedgeRoundRectCallout">
            <a:avLst>
              <a:gd fmla="val -21947" name="adj1"/>
              <a:gd fmla="val -5950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reverted, OR…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3" name="Google Shape;1053;p80"/>
          <p:cNvSpPr txBox="1"/>
          <p:nvPr/>
        </p:nvSpPr>
        <p:spPr>
          <a:xfrm>
            <a:off x="648250" y="1272675"/>
            <a:ext cx="2825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Mathematical property: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1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… with Math</a:t>
            </a:r>
            <a:endParaRPr/>
          </a:p>
        </p:txBody>
      </p:sp>
      <p:sp>
        <p:nvSpPr>
          <p:cNvPr id="1059" name="Google Shape;1059;p81"/>
          <p:cNvSpPr/>
          <p:nvPr/>
        </p:nvSpPr>
        <p:spPr>
          <a:xfrm>
            <a:off x="4753319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0" name="Google Shape;1060;p81"/>
          <p:cNvSpPr/>
          <p:nvPr/>
        </p:nvSpPr>
        <p:spPr>
          <a:xfrm>
            <a:off x="6319844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1" name="Google Shape;1061;p81"/>
          <p:cNvSpPr txBox="1"/>
          <p:nvPr/>
        </p:nvSpPr>
        <p:spPr>
          <a:xfrm>
            <a:off x="5288669" y="1047346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S, E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2" name="Google Shape;1062;p81"/>
          <p:cNvSpPr/>
          <p:nvPr/>
        </p:nvSpPr>
        <p:spPr>
          <a:xfrm rot="2698393">
            <a:off x="615623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3" name="Google Shape;1063;p81"/>
          <p:cNvSpPr/>
          <p:nvPr/>
        </p:nvSpPr>
        <p:spPr>
          <a:xfrm flipH="1" rot="-2698393">
            <a:off x="540498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4" name="Google Shape;1064;p81"/>
          <p:cNvSpPr/>
          <p:nvPr/>
        </p:nvSpPr>
        <p:spPr>
          <a:xfrm rot="5397728">
            <a:off x="6609794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5" name="Google Shape;1065;p81"/>
          <p:cNvSpPr/>
          <p:nvPr/>
        </p:nvSpPr>
        <p:spPr>
          <a:xfrm rot="5397728">
            <a:off x="5043269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6" name="Google Shape;1066;p81"/>
          <p:cNvSpPr txBox="1"/>
          <p:nvPr/>
        </p:nvSpPr>
        <p:spPr>
          <a:xfrm>
            <a:off x="4447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7" name="Google Shape;1067;p81"/>
          <p:cNvSpPr/>
          <p:nvPr/>
        </p:nvSpPr>
        <p:spPr>
          <a:xfrm>
            <a:off x="3772369" y="1083346"/>
            <a:ext cx="1557300" cy="500700"/>
          </a:xfrm>
          <a:prstGeom prst="wedgeRoundRectCallout">
            <a:avLst>
              <a:gd fmla="val 61267" name="adj1"/>
              <a:gd fmla="val -1192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calldata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8" name="Google Shape;1068;p81"/>
          <p:cNvSpPr/>
          <p:nvPr/>
        </p:nvSpPr>
        <p:spPr>
          <a:xfrm>
            <a:off x="6672272" y="939884"/>
            <a:ext cx="1962600" cy="709800"/>
          </a:xfrm>
          <a:prstGeom prst="wedgeRoundRectCallout">
            <a:avLst>
              <a:gd fmla="val -60677" name="adj1"/>
              <a:gd fmla="val -804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environment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(balance, nonces, …)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9" name="Google Shape;1069;p81"/>
          <p:cNvSpPr/>
          <p:nvPr/>
        </p:nvSpPr>
        <p:spPr>
          <a:xfrm>
            <a:off x="5098971" y="491643"/>
            <a:ext cx="1033800" cy="500400"/>
          </a:xfrm>
          <a:prstGeom prst="wedgeRoundRectCallout">
            <a:avLst>
              <a:gd fmla="val 34392" name="adj1"/>
              <a:gd fmla="val 8307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0" name="Google Shape;1070;p81"/>
          <p:cNvSpPr txBox="1"/>
          <p:nvPr/>
        </p:nvSpPr>
        <p:spPr>
          <a:xfrm>
            <a:off x="6280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1" name="Google Shape;10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6" y="1880913"/>
            <a:ext cx="4052200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81"/>
          <p:cNvSpPr/>
          <p:nvPr/>
        </p:nvSpPr>
        <p:spPr>
          <a:xfrm>
            <a:off x="1538425" y="2571750"/>
            <a:ext cx="1212000" cy="779700"/>
          </a:xfrm>
          <a:prstGeom prst="wedgeRoundRectCallout">
            <a:avLst>
              <a:gd fmla="val 22981" name="adj1"/>
              <a:gd fmla="val -5979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Same 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3" name="Google Shape;1073;p81"/>
          <p:cNvSpPr/>
          <p:nvPr/>
        </p:nvSpPr>
        <p:spPr>
          <a:xfrm>
            <a:off x="3008600" y="2571750"/>
            <a:ext cx="1212000" cy="779700"/>
          </a:xfrm>
          <a:prstGeom prst="wedgeRoundRectCallout">
            <a:avLst>
              <a:gd fmla="val 22981" name="adj1"/>
              <a:gd fmla="val -5979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Same call “hashes”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4" name="Google Shape;1074;p81"/>
          <p:cNvSpPr txBox="1"/>
          <p:nvPr/>
        </p:nvSpPr>
        <p:spPr>
          <a:xfrm>
            <a:off x="648250" y="1272675"/>
            <a:ext cx="2825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Mathematical property: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2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… with Math</a:t>
            </a:r>
            <a:endParaRPr/>
          </a:p>
        </p:txBody>
      </p:sp>
      <p:sp>
        <p:nvSpPr>
          <p:cNvPr id="1080" name="Google Shape;1080;p82"/>
          <p:cNvSpPr/>
          <p:nvPr/>
        </p:nvSpPr>
        <p:spPr>
          <a:xfrm>
            <a:off x="4753319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1" name="Google Shape;1081;p82"/>
          <p:cNvSpPr/>
          <p:nvPr/>
        </p:nvSpPr>
        <p:spPr>
          <a:xfrm>
            <a:off x="6319844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2" name="Google Shape;1082;p82"/>
          <p:cNvSpPr txBox="1"/>
          <p:nvPr/>
        </p:nvSpPr>
        <p:spPr>
          <a:xfrm>
            <a:off x="5288669" y="1047346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S, E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3" name="Google Shape;1083;p82"/>
          <p:cNvSpPr/>
          <p:nvPr/>
        </p:nvSpPr>
        <p:spPr>
          <a:xfrm rot="2698393">
            <a:off x="615623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4" name="Google Shape;1084;p82"/>
          <p:cNvSpPr/>
          <p:nvPr/>
        </p:nvSpPr>
        <p:spPr>
          <a:xfrm flipH="1" rot="-2698393">
            <a:off x="540498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5" name="Google Shape;1085;p82"/>
          <p:cNvSpPr/>
          <p:nvPr/>
        </p:nvSpPr>
        <p:spPr>
          <a:xfrm rot="5397728">
            <a:off x="6609794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6" name="Google Shape;1086;p82"/>
          <p:cNvSpPr/>
          <p:nvPr/>
        </p:nvSpPr>
        <p:spPr>
          <a:xfrm rot="5397728">
            <a:off x="5043269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7" name="Google Shape;1087;p82"/>
          <p:cNvSpPr txBox="1"/>
          <p:nvPr/>
        </p:nvSpPr>
        <p:spPr>
          <a:xfrm>
            <a:off x="4447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8" name="Google Shape;1088;p82"/>
          <p:cNvSpPr/>
          <p:nvPr/>
        </p:nvSpPr>
        <p:spPr>
          <a:xfrm>
            <a:off x="3772369" y="1083346"/>
            <a:ext cx="1557300" cy="500700"/>
          </a:xfrm>
          <a:prstGeom prst="wedgeRoundRectCallout">
            <a:avLst>
              <a:gd fmla="val 61267" name="adj1"/>
              <a:gd fmla="val -1192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calldata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9" name="Google Shape;1089;p82"/>
          <p:cNvSpPr/>
          <p:nvPr/>
        </p:nvSpPr>
        <p:spPr>
          <a:xfrm>
            <a:off x="6672272" y="939884"/>
            <a:ext cx="1962600" cy="709800"/>
          </a:xfrm>
          <a:prstGeom prst="wedgeRoundRectCallout">
            <a:avLst>
              <a:gd fmla="val -60677" name="adj1"/>
              <a:gd fmla="val -804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environment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(balance, nonces, …)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0" name="Google Shape;1090;p82"/>
          <p:cNvSpPr/>
          <p:nvPr/>
        </p:nvSpPr>
        <p:spPr>
          <a:xfrm>
            <a:off x="5098971" y="491643"/>
            <a:ext cx="1033800" cy="500400"/>
          </a:xfrm>
          <a:prstGeom prst="wedgeRoundRectCallout">
            <a:avLst>
              <a:gd fmla="val 34392" name="adj1"/>
              <a:gd fmla="val 8307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1" name="Google Shape;1091;p82"/>
          <p:cNvSpPr txBox="1"/>
          <p:nvPr/>
        </p:nvSpPr>
        <p:spPr>
          <a:xfrm>
            <a:off x="6280625" y="3557475"/>
            <a:ext cx="16452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2" name="Google Shape;109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6" y="1880913"/>
            <a:ext cx="4052200" cy="9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82"/>
          <p:cNvSpPr/>
          <p:nvPr/>
        </p:nvSpPr>
        <p:spPr>
          <a:xfrm>
            <a:off x="2200950" y="2880775"/>
            <a:ext cx="1212000" cy="779700"/>
          </a:xfrm>
          <a:prstGeom prst="wedgeRoundRectCallout">
            <a:avLst>
              <a:gd fmla="val 22981" name="adj1"/>
              <a:gd fmla="val -5979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Same log “</a:t>
            </a:r>
            <a:r>
              <a:rPr lang="en">
                <a:highlight>
                  <a:srgbClr val="C586C0"/>
                </a:highlight>
                <a:latin typeface="DM Sans"/>
                <a:ea typeface="DM Sans"/>
                <a:cs typeface="DM Sans"/>
                <a:sym typeface="DM Sans"/>
              </a:rPr>
              <a:t>hashes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4" name="Google Shape;1094;p82"/>
          <p:cNvSpPr txBox="1"/>
          <p:nvPr/>
        </p:nvSpPr>
        <p:spPr>
          <a:xfrm>
            <a:off x="648250" y="1272675"/>
            <a:ext cx="2825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Mathematical property: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3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100" name="Google Shape;1100;p83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calldataload(4)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</a:t>
            </a: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r, amt = b, gas = g,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log3(t1, t2, t3, offs = i2, sz = sz2)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if(*)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</a:t>
            </a:r>
            <a:endParaRPr sz="19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return(i = ret, sz = sz3)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 else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revert(i = rev, sz = sz4)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4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106" name="Google Shape;1106;p84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calldataload(4)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i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:= hash(r, b, hash(mem[i:sz]), hash(S))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r, amt = b, gas = g,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l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j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:= hash(t1, t2, t3, hash(mem[i2:sz2]))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log3(t1, t2, t3, offs = i2, sz = sz2)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if(*)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  r := 0, O := hash(mem[ret:sz3])</a:t>
            </a:r>
            <a:endParaRPr sz="19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return(i = ret, sz = sz3)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 else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  r := 1, O := hash(mem[rev:sz4])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revert(i = rev, sz = sz4)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107" name="Google Shape;1107;p84"/>
          <p:cNvSpPr/>
          <p:nvPr/>
        </p:nvSpPr>
        <p:spPr>
          <a:xfrm>
            <a:off x="2369250" y="904480"/>
            <a:ext cx="1464900" cy="79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Include hash of sent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8" name="Google Shape;1108;p84"/>
          <p:cNvSpPr/>
          <p:nvPr/>
        </p:nvSpPr>
        <p:spPr>
          <a:xfrm>
            <a:off x="3906050" y="2169134"/>
            <a:ext cx="1608900" cy="992400"/>
          </a:xfrm>
          <a:prstGeom prst="wedgeRoundRectCallout">
            <a:avLst>
              <a:gd fmla="val -20648" name="adj1"/>
              <a:gd fmla="val -620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“hash”* of current 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(re-entrancy)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9" name="Google Shape;1109;p84"/>
          <p:cNvSpPr/>
          <p:nvPr/>
        </p:nvSpPr>
        <p:spPr>
          <a:xfrm>
            <a:off x="1176625" y="2769450"/>
            <a:ext cx="1544700" cy="1008600"/>
          </a:xfrm>
          <a:prstGeom prst="wedgeRoundRectCallout">
            <a:avLst>
              <a:gd fmla="val -20465" name="adj1"/>
              <a:gd fmla="val -634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Injective, uninterpreted function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0" name="Google Shape;1110;p84"/>
          <p:cNvSpPr/>
          <p:nvPr/>
        </p:nvSpPr>
        <p:spPr>
          <a:xfrm>
            <a:off x="2833375" y="3393775"/>
            <a:ext cx="1608900" cy="792300"/>
          </a:xfrm>
          <a:prstGeom prst="wedgeRoundRectCallout">
            <a:avLst>
              <a:gd fmla="val -20143" name="adj1"/>
              <a:gd fmla="val -601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Most of the engineering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1" name="Google Shape;1111;p84"/>
          <p:cNvSpPr/>
          <p:nvPr/>
        </p:nvSpPr>
        <p:spPr>
          <a:xfrm>
            <a:off x="1288650" y="2385175"/>
            <a:ext cx="1464900" cy="1008600"/>
          </a:xfrm>
          <a:prstGeom prst="wedgeRoundRectCallout">
            <a:avLst>
              <a:gd fmla="val -20627" name="adj1"/>
              <a:gd fmla="val -6489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Effects of call soundly modeled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85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117" name="Google Shape;1117;p85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l := [], c = [], call_idx = 0, log_idx = 0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calldataload(4)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c[call_idx++] := hash(r, b, hash(mem[i:sz]), hash(S))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r, amt = b, gas = g,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l[log_idx++]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:= hash(t1, t2, t3, hash(mem[i2:sz2]))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log3(t1, t2, t3, offs = i2, sz = sz2)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if(*)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r := 0, O := hash(mem[ret:sz3])</a:t>
            </a:r>
            <a:endParaRPr sz="19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return(i = ret, sz = sz3)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 else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r := 1, O := hash(mem[rev:sz4])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revert(i = rev, sz = sz4)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86"/>
          <p:cNvSpPr txBox="1"/>
          <p:nvPr>
            <p:ph type="title"/>
          </p:nvPr>
        </p:nvSpPr>
        <p:spPr>
          <a:xfrm>
            <a:off x="311700" y="445025"/>
            <a:ext cx="48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with Instrumentation</a:t>
            </a:r>
            <a:endParaRPr/>
          </a:p>
        </p:txBody>
      </p:sp>
      <p:sp>
        <p:nvSpPr>
          <p:cNvPr id="1123" name="Google Shape;1123;p86"/>
          <p:cNvSpPr/>
          <p:nvPr/>
        </p:nvSpPr>
        <p:spPr>
          <a:xfrm>
            <a:off x="4753319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4" name="Google Shape;1124;p86"/>
          <p:cNvSpPr/>
          <p:nvPr/>
        </p:nvSpPr>
        <p:spPr>
          <a:xfrm>
            <a:off x="6319844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5" name="Google Shape;1125;p86"/>
          <p:cNvSpPr txBox="1"/>
          <p:nvPr/>
        </p:nvSpPr>
        <p:spPr>
          <a:xfrm>
            <a:off x="5288669" y="1047346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S, E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6" name="Google Shape;1126;p86"/>
          <p:cNvSpPr/>
          <p:nvPr/>
        </p:nvSpPr>
        <p:spPr>
          <a:xfrm rot="2698393">
            <a:off x="615623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7" name="Google Shape;1127;p86"/>
          <p:cNvSpPr/>
          <p:nvPr/>
        </p:nvSpPr>
        <p:spPr>
          <a:xfrm flipH="1" rot="-2698393">
            <a:off x="540498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8" name="Google Shape;1128;p86"/>
          <p:cNvSpPr/>
          <p:nvPr/>
        </p:nvSpPr>
        <p:spPr>
          <a:xfrm rot="5397728">
            <a:off x="6609794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9" name="Google Shape;1129;p86"/>
          <p:cNvSpPr/>
          <p:nvPr/>
        </p:nvSpPr>
        <p:spPr>
          <a:xfrm rot="5397728">
            <a:off x="5043269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0" name="Google Shape;1130;p86"/>
          <p:cNvSpPr txBox="1"/>
          <p:nvPr/>
        </p:nvSpPr>
        <p:spPr>
          <a:xfrm>
            <a:off x="4226225" y="3557475"/>
            <a:ext cx="1866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1" name="Google Shape;1131;p86"/>
          <p:cNvSpPr txBox="1"/>
          <p:nvPr/>
        </p:nvSpPr>
        <p:spPr>
          <a:xfrm>
            <a:off x="648250" y="1272675"/>
            <a:ext cx="2825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Mathematical property: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2" name="Google Shape;1132;p86"/>
          <p:cNvSpPr txBox="1"/>
          <p:nvPr/>
        </p:nvSpPr>
        <p:spPr>
          <a:xfrm>
            <a:off x="6419375" y="3557475"/>
            <a:ext cx="1866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3" name="Google Shape;11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1938875"/>
            <a:ext cx="3401075" cy="1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86"/>
          <p:cNvSpPr/>
          <p:nvPr/>
        </p:nvSpPr>
        <p:spPr>
          <a:xfrm>
            <a:off x="430475" y="3081600"/>
            <a:ext cx="1866600" cy="904500"/>
          </a:xfrm>
          <a:prstGeom prst="wedgeRoundRectCallout">
            <a:avLst>
              <a:gd fmla="val 22132" name="adj1"/>
              <a:gd fmla="val -6327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How do you compare “all of storage”?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35" name="Google Shape;1135;p86"/>
          <p:cNvSpPr/>
          <p:nvPr/>
        </p:nvSpPr>
        <p:spPr>
          <a:xfrm>
            <a:off x="2886725" y="3081600"/>
            <a:ext cx="1866600" cy="904500"/>
          </a:xfrm>
          <a:prstGeom prst="wedgeRoundRectCallout">
            <a:avLst>
              <a:gd fmla="val -22407" name="adj1"/>
              <a:gd fmla="val -6238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How do you symbolically compare lists?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Digression on Solvers</a:t>
            </a:r>
            <a:endParaRPr/>
          </a:p>
        </p:txBody>
      </p:sp>
      <p:sp>
        <p:nvSpPr>
          <p:cNvPr id="1141" name="Google Shape;1141;p87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 drinking game: take a drink whenever someone from Certora says “solver”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how are we using them, exactly?</a:t>
            </a:r>
            <a:endParaRPr/>
          </a:p>
        </p:txBody>
      </p:sp>
      <p:pic>
        <p:nvPicPr>
          <p:cNvPr id="1142" name="Google Shape;11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300" y="799625"/>
            <a:ext cx="2657925" cy="34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8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Solvers: What do they do?</a:t>
            </a:r>
            <a:endParaRPr/>
          </a:p>
        </p:txBody>
      </p:sp>
      <p:sp>
        <p:nvSpPr>
          <p:cNvPr id="1148" name="Google Shape;1148;p88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Roughly: take a mathematical formula, determines if it can be “satisfied” (hence “SAT” solver)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OR</a:t>
            </a:r>
            <a:r>
              <a:rPr lang="en"/>
              <a:t> prove it can never be satisfied</a:t>
            </a:r>
            <a:endParaRPr/>
          </a:p>
        </p:txBody>
      </p:sp>
      <p:sp>
        <p:nvSpPr>
          <p:cNvPr id="1149" name="Google Shape;1149;p88"/>
          <p:cNvSpPr txBox="1"/>
          <p:nvPr/>
        </p:nvSpPr>
        <p:spPr>
          <a:xfrm>
            <a:off x="4856577" y="1682000"/>
            <a:ext cx="1783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+ 2 = </a:t>
            </a:r>
            <a:r>
              <a:rPr i="1"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endParaRPr i="1" sz="30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0" name="Google Shape;1150;p88"/>
          <p:cNvSpPr/>
          <p:nvPr/>
        </p:nvSpPr>
        <p:spPr>
          <a:xfrm>
            <a:off x="6788352" y="1220150"/>
            <a:ext cx="1274100" cy="1159500"/>
          </a:xfrm>
          <a:prstGeom prst="wedgeRoundRectCallout">
            <a:avLst>
              <a:gd fmla="val -63025" name="adj1"/>
              <a:gd fmla="val 2092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 = 2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" sz="2500">
                <a:latin typeface="DM Sans"/>
                <a:ea typeface="DM Sans"/>
                <a:cs typeface="DM Sans"/>
                <a:sym typeface="DM Sans"/>
              </a:rPr>
              <a:t> = 4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1" name="Google Shape;1151;p88"/>
          <p:cNvSpPr txBox="1"/>
          <p:nvPr/>
        </p:nvSpPr>
        <p:spPr>
          <a:xfrm>
            <a:off x="4856577" y="3063925"/>
            <a:ext cx="2181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+ 1 = </a:t>
            </a:r>
            <a:r>
              <a:rPr i="1"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x</a:t>
            </a:r>
            <a:r>
              <a:rPr lang="en" sz="30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+ 2</a:t>
            </a:r>
            <a:endParaRPr sz="30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2" name="Google Shape;1152;p88"/>
          <p:cNvSpPr/>
          <p:nvPr/>
        </p:nvSpPr>
        <p:spPr>
          <a:xfrm>
            <a:off x="7152372" y="2622321"/>
            <a:ext cx="1671900" cy="1233600"/>
          </a:xfrm>
          <a:prstGeom prst="wedgeRoundRectCallout">
            <a:avLst>
              <a:gd fmla="val -60484" name="adj1"/>
              <a:gd fmla="val 1284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53" name="Google Shape;115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547" y="2745407"/>
            <a:ext cx="1303550" cy="9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Kryptonite</a:t>
            </a:r>
            <a:endParaRPr/>
          </a:p>
        </p:txBody>
      </p:sp>
      <p:sp>
        <p:nvSpPr>
          <p:cNvPr id="457" name="Google Shape;457;p44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Solidity’s frequently (ab)used feature:</a:t>
            </a:r>
            <a:br>
              <a:rPr lang="en"/>
            </a:br>
            <a:br>
              <a:rPr lang="en"/>
            </a:br>
            <a:r>
              <a:rPr lang="en"/>
              <a:t>	Inline assembly!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Frequently causes issues with critical static analyses</a:t>
            </a:r>
            <a:endParaRPr/>
          </a:p>
        </p:txBody>
      </p:sp>
      <p:sp>
        <p:nvSpPr>
          <p:cNvPr id="458" name="Google Shape;458;p44"/>
          <p:cNvSpPr txBox="1"/>
          <p:nvPr/>
        </p:nvSpPr>
        <p:spPr>
          <a:xfrm>
            <a:off x="5137150" y="1668000"/>
            <a:ext cx="3171000" cy="180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assembly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mstore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mload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0x0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sload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calldataload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0x4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))),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calldataload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0x24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9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Solvers: For Verification?</a:t>
            </a:r>
            <a:endParaRPr/>
          </a:p>
        </p:txBody>
      </p:sp>
      <p:sp>
        <p:nvSpPr>
          <p:cNvPr id="1159" name="Google Shape;1159;p89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the SAT solver to “satisfy” the </a:t>
            </a:r>
            <a:r>
              <a:rPr i="1" lang="en"/>
              <a:t>negation</a:t>
            </a:r>
            <a:r>
              <a:rPr lang="en"/>
              <a:t> of your assertion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it can, it “found” a way to violate your assertion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OR</a:t>
            </a:r>
            <a:r>
              <a:rPr lang="en"/>
              <a:t> it has proven the </a:t>
            </a:r>
            <a:r>
              <a:rPr b="1" lang="en"/>
              <a:t>negation</a:t>
            </a:r>
            <a:r>
              <a:rPr lang="en"/>
              <a:t> of your assertion </a:t>
            </a:r>
            <a:r>
              <a:rPr b="1" lang="en"/>
              <a:t>can’t</a:t>
            </a:r>
            <a:r>
              <a:rPr lang="en"/>
              <a:t> happen</a:t>
            </a:r>
            <a:endParaRPr/>
          </a:p>
        </p:txBody>
      </p:sp>
      <p:sp>
        <p:nvSpPr>
          <p:cNvPr id="1160" name="Google Shape;1160;p89"/>
          <p:cNvSpPr txBox="1"/>
          <p:nvPr/>
        </p:nvSpPr>
        <p:spPr>
          <a:xfrm>
            <a:off x="5844575" y="492225"/>
            <a:ext cx="2319000" cy="130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4EC9B0"/>
                </a:solidFill>
                <a:latin typeface="Courier New"/>
                <a:ea typeface="Courier New"/>
                <a:cs typeface="Courier New"/>
                <a:sym typeface="Courier New"/>
              </a:rPr>
              <a:t>uint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E92A4"/>
                </a:solidFill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(x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50">
                <a:solidFill>
                  <a:srgbClr val="CE92A4"/>
                </a:solidFill>
                <a:latin typeface="Courier New"/>
                <a:ea typeface="Courier New"/>
                <a:cs typeface="Courier New"/>
                <a:sym typeface="Courier New"/>
              </a:rPr>
              <a:t>assert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(x </a:t>
            </a:r>
            <a:r>
              <a:rPr lang="en" sz="13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1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1" name="Google Shape;1161;p89"/>
          <p:cNvSpPr txBox="1"/>
          <p:nvPr/>
        </p:nvSpPr>
        <p:spPr>
          <a:xfrm>
            <a:off x="5055850" y="2912185"/>
            <a:ext cx="35931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∃</a:t>
            </a:r>
            <a:r>
              <a:rPr lang="en" sz="27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x.</a:t>
            </a:r>
            <a:br>
              <a:rPr lang="en" sz="27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27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x &gt; 4 ⋀ x ==3</a:t>
            </a:r>
            <a:endParaRPr sz="27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162" name="Google Shape;1162;p89"/>
          <p:cNvSpPr/>
          <p:nvPr/>
        </p:nvSpPr>
        <p:spPr>
          <a:xfrm>
            <a:off x="4826675" y="1887535"/>
            <a:ext cx="1988700" cy="1024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“Is there some possible value of x…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3" name="Google Shape;1163;p89"/>
          <p:cNvSpPr/>
          <p:nvPr/>
        </p:nvSpPr>
        <p:spPr>
          <a:xfrm>
            <a:off x="4826675" y="3990625"/>
            <a:ext cx="1690500" cy="876600"/>
          </a:xfrm>
          <a:prstGeom prst="wedgeRoundRectCallout">
            <a:avLst>
              <a:gd fmla="val 20093" name="adj1"/>
              <a:gd fmla="val -7037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… that is greater than 4 and …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4" name="Google Shape;1164;p89"/>
          <p:cNvSpPr/>
          <p:nvPr/>
        </p:nvSpPr>
        <p:spPr>
          <a:xfrm>
            <a:off x="7118650" y="3990625"/>
            <a:ext cx="1348200" cy="876600"/>
          </a:xfrm>
          <a:prstGeom prst="wedgeRoundRectCallout">
            <a:avLst>
              <a:gd fmla="val 20093" name="adj1"/>
              <a:gd fmla="val -7037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… and is 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equal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to 3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5" name="Google Shape;1165;p89"/>
          <p:cNvSpPr/>
          <p:nvPr/>
        </p:nvSpPr>
        <p:spPr>
          <a:xfrm>
            <a:off x="7037775" y="2527825"/>
            <a:ext cx="1469700" cy="721500"/>
          </a:xfrm>
          <a:prstGeom prst="roundRect">
            <a:avLst>
              <a:gd fmla="val 16667" name="adj"/>
            </a:avLst>
          </a:prstGeom>
          <a:solidFill>
            <a:srgbClr val="C52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Nope!</a:t>
            </a:r>
            <a:endParaRPr sz="2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66" name="Google Shape;1166;p89"/>
          <p:cNvCxnSpPr/>
          <p:nvPr/>
        </p:nvCxnSpPr>
        <p:spPr>
          <a:xfrm>
            <a:off x="6967022" y="1347878"/>
            <a:ext cx="617100" cy="0"/>
          </a:xfrm>
          <a:prstGeom prst="straightConnector1">
            <a:avLst/>
          </a:prstGeom>
          <a:noFill/>
          <a:ln cap="flat" cmpd="sng" w="28575">
            <a:solidFill>
              <a:srgbClr val="79F2A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0"/>
          <p:cNvSpPr txBox="1"/>
          <p:nvPr>
            <p:ph type="title"/>
          </p:nvPr>
        </p:nvSpPr>
        <p:spPr>
          <a:xfrm>
            <a:off x="311700" y="445025"/>
            <a:ext cx="557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compare lists (symbolically)</a:t>
            </a:r>
            <a:endParaRPr/>
          </a:p>
        </p:txBody>
      </p:sp>
      <p:sp>
        <p:nvSpPr>
          <p:cNvPr id="1172" name="Google Shape;1172;p90"/>
          <p:cNvSpPr txBox="1"/>
          <p:nvPr>
            <p:ph idx="1" type="body"/>
          </p:nvPr>
        </p:nvSpPr>
        <p:spPr>
          <a:xfrm>
            <a:off x="958675" y="1416763"/>
            <a:ext cx="22431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assert l</a:t>
            </a:r>
            <a:r>
              <a:rPr baseline="-25000" lang="en" sz="19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9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l</a:t>
            </a:r>
            <a:r>
              <a:rPr baseline="-25000" lang="en" sz="19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2500"/>
          </a:p>
        </p:txBody>
      </p:sp>
      <p:sp>
        <p:nvSpPr>
          <p:cNvPr id="1173" name="Google Shape;1173;p90"/>
          <p:cNvSpPr/>
          <p:nvPr/>
        </p:nvSpPr>
        <p:spPr>
          <a:xfrm>
            <a:off x="1197175" y="1960738"/>
            <a:ext cx="1766100" cy="950400"/>
          </a:xfrm>
          <a:prstGeom prst="wedgeRoundRectCallout">
            <a:avLst>
              <a:gd fmla="val 19928" name="adj1"/>
              <a:gd fmla="val -6763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What we want to say “intuitively”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4" name="Google Shape;1174;p90"/>
          <p:cNvSpPr txBox="1"/>
          <p:nvPr>
            <p:ph idx="1" type="body"/>
          </p:nvPr>
        </p:nvSpPr>
        <p:spPr>
          <a:xfrm>
            <a:off x="3396827" y="1995175"/>
            <a:ext cx="2488200" cy="9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i = *</a:t>
            </a:r>
            <a:endParaRPr sz="21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l</a:t>
            </a:r>
            <a:r>
              <a:rPr baseline="-25000"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[i]</a:t>
            </a:r>
            <a:r>
              <a:rPr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!= l</a:t>
            </a:r>
            <a:r>
              <a:rPr baseline="-25000"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21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[i]</a:t>
            </a:r>
            <a:endParaRPr sz="2700"/>
          </a:p>
        </p:txBody>
      </p:sp>
      <p:sp>
        <p:nvSpPr>
          <p:cNvPr id="1175" name="Google Shape;1175;p90"/>
          <p:cNvSpPr/>
          <p:nvPr/>
        </p:nvSpPr>
        <p:spPr>
          <a:xfrm>
            <a:off x="3732133" y="1244563"/>
            <a:ext cx="1575600" cy="750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Pick any possible </a:t>
            </a:r>
            <a:r>
              <a:rPr lang="en" sz="1600">
                <a:latin typeface="PT Mono"/>
                <a:ea typeface="PT Mono"/>
                <a:cs typeface="PT Mono"/>
                <a:sym typeface="PT Mono"/>
              </a:rPr>
              <a:t>i</a:t>
            </a: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…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6" name="Google Shape;1176;p90"/>
          <p:cNvSpPr/>
          <p:nvPr/>
        </p:nvSpPr>
        <p:spPr>
          <a:xfrm>
            <a:off x="3366708" y="2974038"/>
            <a:ext cx="1766100" cy="924900"/>
          </a:xfrm>
          <a:prstGeom prst="wedgeRoundRectCallout">
            <a:avLst>
              <a:gd fmla="val 20552" name="adj1"/>
              <a:gd fmla="val -6211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… where the values at </a:t>
            </a:r>
            <a:r>
              <a:rPr lang="en" sz="16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i</a:t>
            </a:r>
            <a:r>
              <a:rPr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are different</a:t>
            </a: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77" name="Google Shape;1177;p90"/>
          <p:cNvGrpSpPr/>
          <p:nvPr/>
        </p:nvGrpSpPr>
        <p:grpSpPr>
          <a:xfrm>
            <a:off x="6462350" y="1820715"/>
            <a:ext cx="1491600" cy="1313735"/>
            <a:chOff x="6577625" y="1857115"/>
            <a:chExt cx="1491600" cy="1313735"/>
          </a:xfrm>
        </p:grpSpPr>
        <p:sp>
          <p:nvSpPr>
            <p:cNvPr id="1178" name="Google Shape;1178;p90"/>
            <p:cNvSpPr/>
            <p:nvPr/>
          </p:nvSpPr>
          <p:spPr>
            <a:xfrm rot="5397728">
              <a:off x="7096469" y="1957015"/>
              <a:ext cx="453900" cy="254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6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300" lIns="65300" spcFirstLastPara="1" rIns="65300" wrap="square" tIns="6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9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79" name="Google Shape;1179;p90"/>
            <p:cNvSpPr/>
            <p:nvPr/>
          </p:nvSpPr>
          <p:spPr>
            <a:xfrm>
              <a:off x="6577625" y="2372250"/>
              <a:ext cx="1491600" cy="798600"/>
            </a:xfrm>
            <a:prstGeom prst="roundRect">
              <a:avLst>
                <a:gd fmla="val 16667" name="adj"/>
              </a:avLst>
            </a:prstGeom>
            <a:solidFill>
              <a:srgbClr val="79F2A5"/>
            </a:solidFill>
            <a:ln cap="flat" cmpd="sng" w="6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There is no index where the lists differ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80" name="Google Shape;1180;p90"/>
          <p:cNvGrpSpPr/>
          <p:nvPr/>
        </p:nvGrpSpPr>
        <p:grpSpPr>
          <a:xfrm>
            <a:off x="6462350" y="3195665"/>
            <a:ext cx="1491600" cy="1319760"/>
            <a:chOff x="6577625" y="3250265"/>
            <a:chExt cx="1491600" cy="1319760"/>
          </a:xfrm>
        </p:grpSpPr>
        <p:sp>
          <p:nvSpPr>
            <p:cNvPr id="1181" name="Google Shape;1181;p90"/>
            <p:cNvSpPr/>
            <p:nvPr/>
          </p:nvSpPr>
          <p:spPr>
            <a:xfrm rot="5397728">
              <a:off x="7096469" y="3350165"/>
              <a:ext cx="453900" cy="254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6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300" lIns="65300" spcFirstLastPara="1" rIns="65300" wrap="square" tIns="6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9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82" name="Google Shape;1182;p90"/>
            <p:cNvSpPr/>
            <p:nvPr/>
          </p:nvSpPr>
          <p:spPr>
            <a:xfrm>
              <a:off x="6577625" y="3771425"/>
              <a:ext cx="1491600" cy="798600"/>
            </a:xfrm>
            <a:prstGeom prst="roundRect">
              <a:avLst>
                <a:gd fmla="val 16667" name="adj"/>
              </a:avLst>
            </a:prstGeom>
            <a:solidFill>
              <a:srgbClr val="79F2A5"/>
            </a:solidFill>
            <a:ln cap="flat" cmpd="sng" w="6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The lists are equal!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83" name="Google Shape;1183;p90"/>
          <p:cNvGrpSpPr/>
          <p:nvPr/>
        </p:nvGrpSpPr>
        <p:grpSpPr>
          <a:xfrm>
            <a:off x="5717221" y="973150"/>
            <a:ext cx="2031037" cy="1433816"/>
            <a:chOff x="5717221" y="973150"/>
            <a:chExt cx="2031037" cy="1433816"/>
          </a:xfrm>
        </p:grpSpPr>
        <p:sp>
          <p:nvSpPr>
            <p:cNvPr id="1184" name="Google Shape;1184;p90"/>
            <p:cNvSpPr/>
            <p:nvPr/>
          </p:nvSpPr>
          <p:spPr>
            <a:xfrm>
              <a:off x="6651950" y="973150"/>
              <a:ext cx="1096308" cy="798552"/>
            </a:xfrm>
            <a:prstGeom prst="cloud">
              <a:avLst/>
            </a:prstGeom>
            <a:solidFill>
              <a:srgbClr val="569CD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Solver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85" name="Google Shape;1185;p90"/>
            <p:cNvSpPr/>
            <p:nvPr/>
          </p:nvSpPr>
          <p:spPr>
            <a:xfrm rot="-2386339">
              <a:off x="5684107" y="1905580"/>
              <a:ext cx="926629" cy="23177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68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5300" lIns="65300" spcFirstLastPara="1" rIns="65300" wrap="square" tIns="6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99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186" name="Google Shape;1186;p90"/>
          <p:cNvSpPr/>
          <p:nvPr/>
        </p:nvSpPr>
        <p:spPr>
          <a:xfrm>
            <a:off x="6961100" y="463950"/>
            <a:ext cx="1168200" cy="705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Can’t (unsat)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1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Skolemization</a:t>
            </a:r>
            <a:endParaRPr/>
          </a:p>
        </p:txBody>
      </p:sp>
      <p:sp>
        <p:nvSpPr>
          <p:cNvPr id="1192" name="Google Shape;1192;p91"/>
          <p:cNvSpPr txBox="1"/>
          <p:nvPr>
            <p:ph idx="1" type="body"/>
          </p:nvPr>
        </p:nvSpPr>
        <p:spPr>
          <a:xfrm>
            <a:off x="311700" y="1159475"/>
            <a:ext cx="4565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“Well known” technique from logic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Turns difficult queries </a:t>
            </a:r>
            <a:r>
              <a:rPr lang="en"/>
              <a:t>logical</a:t>
            </a:r>
            <a:r>
              <a:rPr lang="en"/>
              <a:t> formulae into simpler ones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what?</a:t>
            </a:r>
            <a:endParaRPr/>
          </a:p>
        </p:txBody>
      </p:sp>
      <p:pic>
        <p:nvPicPr>
          <p:cNvPr id="1193" name="Google Shape;119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800" y="911150"/>
            <a:ext cx="1893950" cy="28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91"/>
          <p:cNvSpPr txBox="1"/>
          <p:nvPr/>
        </p:nvSpPr>
        <p:spPr>
          <a:xfrm>
            <a:off x="6363775" y="3806975"/>
            <a:ext cx="1746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Thorlaf Skolem</a:t>
            </a:r>
            <a:endParaRPr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2"/>
          <p:cNvSpPr txBox="1"/>
          <p:nvPr>
            <p:ph type="title"/>
          </p:nvPr>
        </p:nvSpPr>
        <p:spPr>
          <a:xfrm>
            <a:off x="311700" y="445025"/>
            <a:ext cx="48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with Instrumentation</a:t>
            </a:r>
            <a:endParaRPr/>
          </a:p>
        </p:txBody>
      </p:sp>
      <p:sp>
        <p:nvSpPr>
          <p:cNvPr id="1200" name="Google Shape;1200;p92"/>
          <p:cNvSpPr/>
          <p:nvPr/>
        </p:nvSpPr>
        <p:spPr>
          <a:xfrm>
            <a:off x="4753319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1" name="Google Shape;1201;p92"/>
          <p:cNvSpPr/>
          <p:nvPr/>
        </p:nvSpPr>
        <p:spPr>
          <a:xfrm>
            <a:off x="6319844" y="2052771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2" name="Google Shape;1202;p92"/>
          <p:cNvSpPr txBox="1"/>
          <p:nvPr/>
        </p:nvSpPr>
        <p:spPr>
          <a:xfrm>
            <a:off x="5288669" y="1047346"/>
            <a:ext cx="13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S, E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3" name="Google Shape;1203;p92"/>
          <p:cNvSpPr/>
          <p:nvPr/>
        </p:nvSpPr>
        <p:spPr>
          <a:xfrm rot="2698393">
            <a:off x="615623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4" name="Google Shape;1204;p92"/>
          <p:cNvSpPr/>
          <p:nvPr/>
        </p:nvSpPr>
        <p:spPr>
          <a:xfrm flipH="1" rot="-2698393">
            <a:off x="5404983" y="1643373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5" name="Google Shape;1205;p92"/>
          <p:cNvSpPr/>
          <p:nvPr/>
        </p:nvSpPr>
        <p:spPr>
          <a:xfrm rot="5397728">
            <a:off x="6609794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6" name="Google Shape;1206;p92"/>
          <p:cNvSpPr/>
          <p:nvPr/>
        </p:nvSpPr>
        <p:spPr>
          <a:xfrm rot="5397728">
            <a:off x="5043269" y="3092565"/>
            <a:ext cx="453900" cy="25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7" name="Google Shape;1207;p92"/>
          <p:cNvSpPr txBox="1"/>
          <p:nvPr/>
        </p:nvSpPr>
        <p:spPr>
          <a:xfrm>
            <a:off x="4226225" y="3557475"/>
            <a:ext cx="1866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8" name="Google Shape;1208;p92"/>
          <p:cNvSpPr txBox="1"/>
          <p:nvPr/>
        </p:nvSpPr>
        <p:spPr>
          <a:xfrm>
            <a:off x="648250" y="1272675"/>
            <a:ext cx="28257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Mathematical property: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09" name="Google Shape;1209;p92"/>
          <p:cNvSpPr txBox="1"/>
          <p:nvPr/>
        </p:nvSpPr>
        <p:spPr>
          <a:xfrm>
            <a:off x="6419375" y="3557475"/>
            <a:ext cx="1866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 ...,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2.n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],</a:t>
            </a:r>
            <a:endParaRPr sz="19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=[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2.0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...,</a:t>
            </a:r>
            <a:r>
              <a:rPr b="1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</a:t>
            </a:r>
            <a:r>
              <a:rPr lang="en" sz="19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])</a:t>
            </a:r>
            <a:r>
              <a:rPr b="1" baseline="-25000" lang="en" sz="19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9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0" name="Google Shape;12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0" y="1938875"/>
            <a:ext cx="3401075" cy="1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92"/>
          <p:cNvSpPr/>
          <p:nvPr/>
        </p:nvSpPr>
        <p:spPr>
          <a:xfrm>
            <a:off x="430475" y="3081600"/>
            <a:ext cx="1866600" cy="904500"/>
          </a:xfrm>
          <a:prstGeom prst="wedgeRoundRectCallout">
            <a:avLst>
              <a:gd fmla="val 22132" name="adj1"/>
              <a:gd fmla="val -6327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How do you compare “all of storage”?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12" name="Google Shape;1212;p92"/>
          <p:cNvSpPr/>
          <p:nvPr/>
        </p:nvSpPr>
        <p:spPr>
          <a:xfrm>
            <a:off x="2886725" y="3081600"/>
            <a:ext cx="1866600" cy="904500"/>
          </a:xfrm>
          <a:prstGeom prst="wedgeRoundRectCallout">
            <a:avLst>
              <a:gd fmla="val -22407" name="adj1"/>
              <a:gd fmla="val -6238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How do you symbolically compare lists?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13" name="Google Shape;1213;p92"/>
          <p:cNvGrpSpPr/>
          <p:nvPr/>
        </p:nvGrpSpPr>
        <p:grpSpPr>
          <a:xfrm>
            <a:off x="1889975" y="2761675"/>
            <a:ext cx="2901938" cy="684900"/>
            <a:chOff x="1889975" y="2761675"/>
            <a:chExt cx="2901938" cy="684900"/>
          </a:xfrm>
        </p:grpSpPr>
        <p:sp>
          <p:nvSpPr>
            <p:cNvPr id="1214" name="Google Shape;1214;p92"/>
            <p:cNvSpPr txBox="1"/>
            <p:nvPr/>
          </p:nvSpPr>
          <p:spPr>
            <a:xfrm>
              <a:off x="1889975" y="2761675"/>
              <a:ext cx="5772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>
                  <a:solidFill>
                    <a:srgbClr val="79F2A5"/>
                  </a:solidFill>
                  <a:latin typeface="DM Sans"/>
                  <a:ea typeface="DM Sans"/>
                  <a:cs typeface="DM Sans"/>
                  <a:sym typeface="DM Sans"/>
                </a:rPr>
                <a:t>✓</a:t>
              </a:r>
              <a:endParaRPr sz="3800">
                <a:solidFill>
                  <a:srgbClr val="79F2A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15" name="Google Shape;1215;p92"/>
            <p:cNvSpPr txBox="1"/>
            <p:nvPr/>
          </p:nvSpPr>
          <p:spPr>
            <a:xfrm>
              <a:off x="4214713" y="2761675"/>
              <a:ext cx="577200" cy="6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0">
                  <a:solidFill>
                    <a:srgbClr val="79F2A5"/>
                  </a:solidFill>
                  <a:latin typeface="DM Sans"/>
                  <a:ea typeface="DM Sans"/>
                  <a:cs typeface="DM Sans"/>
                  <a:sym typeface="DM Sans"/>
                </a:rPr>
                <a:t>✓</a:t>
              </a:r>
              <a:endParaRPr sz="3800">
                <a:solidFill>
                  <a:srgbClr val="79F2A5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221" name="Google Shape;1221;p93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l := [], c = [], call_idx = 0, log_idx = 0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calldataload(4)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c[call_idx++] := hash(r, b, hash(mem[i:sz]), hash(S))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r, amt = b, gas = g,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l[log_idx++] := hash(t1, t2, t3, hash(mem[i2:sz2]))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log3(t1, t2, t3, offs = i2, sz = sz2)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if(*)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r := 0, O := hash(mem[ret:sz3])</a:t>
            </a:r>
            <a:endParaRPr sz="19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return(i = ret, sz = sz3)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 else {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  r := 1, O := hash(mem[rev:sz4])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   revert(i = rev, sz = sz4)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}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222" name="Google Shape;1222;p93"/>
          <p:cNvSpPr/>
          <p:nvPr/>
        </p:nvSpPr>
        <p:spPr>
          <a:xfrm>
            <a:off x="4795650" y="2209234"/>
            <a:ext cx="1608900" cy="992400"/>
          </a:xfrm>
          <a:prstGeom prst="wedgeRoundRectCallout">
            <a:avLst>
              <a:gd fmla="val -20648" name="adj1"/>
              <a:gd fmla="val -620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“hash”* of current storage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(re-entrancy)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94"/>
          <p:cNvSpPr txBox="1"/>
          <p:nvPr>
            <p:ph type="title"/>
          </p:nvPr>
        </p:nvSpPr>
        <p:spPr>
          <a:xfrm>
            <a:off x="311700" y="445025"/>
            <a:ext cx="49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Re-entrancy and External Calls</a:t>
            </a:r>
            <a:endParaRPr/>
          </a:p>
        </p:txBody>
      </p:sp>
      <p:sp>
        <p:nvSpPr>
          <p:cNvPr id="1228" name="Google Shape;1228;p94"/>
          <p:cNvSpPr/>
          <p:nvPr/>
        </p:nvSpPr>
        <p:spPr>
          <a:xfrm>
            <a:off x="6054750" y="1969225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C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29" name="Google Shape;1229;p94"/>
          <p:cNvSpPr/>
          <p:nvPr/>
        </p:nvSpPr>
        <p:spPr>
          <a:xfrm>
            <a:off x="7621275" y="1969225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C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0" name="Google Shape;1230;p94"/>
          <p:cNvSpPr txBox="1"/>
          <p:nvPr/>
        </p:nvSpPr>
        <p:spPr>
          <a:xfrm>
            <a:off x="7129700" y="963800"/>
            <a:ext cx="3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1" name="Google Shape;1231;p94"/>
          <p:cNvSpPr/>
          <p:nvPr/>
        </p:nvSpPr>
        <p:spPr>
          <a:xfrm rot="2698393">
            <a:off x="7457664" y="1559827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2" name="Google Shape;1232;p94"/>
          <p:cNvSpPr/>
          <p:nvPr/>
        </p:nvSpPr>
        <p:spPr>
          <a:xfrm flipH="1" rot="-2698393">
            <a:off x="6706414" y="1559827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3" name="Google Shape;1233;p94"/>
          <p:cNvSpPr/>
          <p:nvPr/>
        </p:nvSpPr>
        <p:spPr>
          <a:xfrm rot="8098393">
            <a:off x="7457664" y="3075627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4" name="Google Shape;1234;p94"/>
          <p:cNvSpPr/>
          <p:nvPr/>
        </p:nvSpPr>
        <p:spPr>
          <a:xfrm rot="2698393">
            <a:off x="6706414" y="3075627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5" name="Google Shape;1235;p94"/>
          <p:cNvSpPr txBox="1"/>
          <p:nvPr/>
        </p:nvSpPr>
        <p:spPr>
          <a:xfrm>
            <a:off x="7031602" y="3275463"/>
            <a:ext cx="50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6" name="Google Shape;1236;p94"/>
          <p:cNvSpPr txBox="1"/>
          <p:nvPr>
            <p:ph idx="1" type="body"/>
          </p:nvPr>
        </p:nvSpPr>
        <p:spPr>
          <a:xfrm>
            <a:off x="311700" y="1247075"/>
            <a:ext cx="4565100" cy="31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b="1" lang="en"/>
              <a:t>assume</a:t>
            </a:r>
            <a:r>
              <a:rPr lang="en"/>
              <a:t> that external calls are deterministic w.r.t. their inputs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Calldata, value,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“the environment”...</a:t>
            </a:r>
            <a:br>
              <a:rPr lang="en"/>
            </a:b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5"/>
          <p:cNvSpPr txBox="1"/>
          <p:nvPr>
            <p:ph type="title"/>
          </p:nvPr>
        </p:nvSpPr>
        <p:spPr>
          <a:xfrm>
            <a:off x="311700" y="445025"/>
            <a:ext cx="49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Re-entrancy and External Calls</a:t>
            </a:r>
            <a:endParaRPr/>
          </a:p>
        </p:txBody>
      </p:sp>
      <p:sp>
        <p:nvSpPr>
          <p:cNvPr id="1242" name="Google Shape;1242;p95"/>
          <p:cNvSpPr txBox="1"/>
          <p:nvPr>
            <p:ph idx="1" type="body"/>
          </p:nvPr>
        </p:nvSpPr>
        <p:spPr>
          <a:xfrm>
            <a:off x="311700" y="1247075"/>
            <a:ext cx="4565100" cy="31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b="1" lang="en"/>
              <a:t>assume</a:t>
            </a:r>
            <a:r>
              <a:rPr lang="en"/>
              <a:t> that external calls are deterministic w.r.t. their inputs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Calldata, value, etc.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“the environment”...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…which includes the storage of the </a:t>
            </a:r>
            <a:r>
              <a:rPr b="1" lang="en"/>
              <a:t>caller</a:t>
            </a:r>
            <a:r>
              <a:rPr lang="en"/>
              <a:t>, i.e., P</a:t>
            </a:r>
            <a:r>
              <a:rPr baseline="-25000" lang="en"/>
              <a:t>1</a:t>
            </a:r>
            <a:r>
              <a:rPr lang="en"/>
              <a:t> and P</a:t>
            </a:r>
            <a:r>
              <a:rPr baseline="-25000" lang="en"/>
              <a:t>2</a:t>
            </a:r>
            <a:endParaRPr/>
          </a:p>
        </p:txBody>
      </p:sp>
      <p:sp>
        <p:nvSpPr>
          <p:cNvPr id="1243" name="Google Shape;1243;p95"/>
          <p:cNvSpPr/>
          <p:nvPr/>
        </p:nvSpPr>
        <p:spPr>
          <a:xfrm>
            <a:off x="6054750" y="28588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C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4" name="Google Shape;1244;p95"/>
          <p:cNvSpPr/>
          <p:nvPr/>
        </p:nvSpPr>
        <p:spPr>
          <a:xfrm>
            <a:off x="7621275" y="2858850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C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5" name="Google Shape;1245;p95"/>
          <p:cNvSpPr txBox="1"/>
          <p:nvPr/>
        </p:nvSpPr>
        <p:spPr>
          <a:xfrm>
            <a:off x="6539525" y="1853425"/>
            <a:ext cx="148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lang="en" sz="27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6" name="Google Shape;1246;p95"/>
          <p:cNvSpPr/>
          <p:nvPr/>
        </p:nvSpPr>
        <p:spPr>
          <a:xfrm rot="2698393">
            <a:off x="7457664" y="24494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7" name="Google Shape;1247;p95"/>
          <p:cNvSpPr/>
          <p:nvPr/>
        </p:nvSpPr>
        <p:spPr>
          <a:xfrm flipH="1" rot="-2698393">
            <a:off x="6706414" y="24494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8" name="Google Shape;1248;p95"/>
          <p:cNvSpPr/>
          <p:nvPr/>
        </p:nvSpPr>
        <p:spPr>
          <a:xfrm rot="8098393">
            <a:off x="7457664" y="39652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9" name="Google Shape;1249;p95"/>
          <p:cNvSpPr/>
          <p:nvPr/>
        </p:nvSpPr>
        <p:spPr>
          <a:xfrm rot="2698393">
            <a:off x="6706414" y="3965252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0" name="Google Shape;1250;p95"/>
          <p:cNvSpPr txBox="1"/>
          <p:nvPr/>
        </p:nvSpPr>
        <p:spPr>
          <a:xfrm>
            <a:off x="7031602" y="4165088"/>
            <a:ext cx="50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191D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b="1" sz="2700">
              <a:solidFill>
                <a:srgbClr val="191D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1" name="Google Shape;1251;p95"/>
          <p:cNvSpPr/>
          <p:nvPr/>
        </p:nvSpPr>
        <p:spPr>
          <a:xfrm>
            <a:off x="5981794" y="557558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79F2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1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2" name="Google Shape;1252;p95"/>
          <p:cNvSpPr/>
          <p:nvPr/>
        </p:nvSpPr>
        <p:spPr>
          <a:xfrm>
            <a:off x="7548319" y="557558"/>
            <a:ext cx="1033800" cy="868800"/>
          </a:xfrm>
          <a:prstGeom prst="roundRect">
            <a:avLst>
              <a:gd fmla="val 16667" name="adj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aseline="-25000" lang="en" sz="2900">
                <a:latin typeface="DM Sans"/>
                <a:ea typeface="DM Sans"/>
                <a:cs typeface="DM Sans"/>
                <a:sym typeface="DM Sans"/>
              </a:rPr>
              <a:t>2</a:t>
            </a:r>
            <a:endParaRPr baseline="-25000" sz="29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3" name="Google Shape;1253;p95"/>
          <p:cNvSpPr/>
          <p:nvPr/>
        </p:nvSpPr>
        <p:spPr>
          <a:xfrm rot="8098393">
            <a:off x="7430764" y="1619938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4" name="Google Shape;1254;p95"/>
          <p:cNvSpPr/>
          <p:nvPr/>
        </p:nvSpPr>
        <p:spPr>
          <a:xfrm rot="2698393">
            <a:off x="6679514" y="1619938"/>
            <a:ext cx="453750" cy="2541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6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260" name="Google Shape;1260;p96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</a:t>
            </a: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...</a:t>
            </a:r>
            <a:b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261" name="Google Shape;1261;p96"/>
          <p:cNvSpPr/>
          <p:nvPr/>
        </p:nvSpPr>
        <p:spPr>
          <a:xfrm rot="5400000">
            <a:off x="5296700" y="2087575"/>
            <a:ext cx="733500" cy="733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2" name="Google Shape;1262;p96"/>
          <p:cNvSpPr/>
          <p:nvPr/>
        </p:nvSpPr>
        <p:spPr>
          <a:xfrm>
            <a:off x="2310100" y="1950025"/>
            <a:ext cx="1544700" cy="1008600"/>
          </a:xfrm>
          <a:prstGeom prst="wedgeRoundRectCallout">
            <a:avLst>
              <a:gd fmla="val -20465" name="adj1"/>
              <a:gd fmla="val -634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Injective”, uninterpreted function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3" name="Google Shape;1263;p96"/>
          <p:cNvSpPr/>
          <p:nvPr/>
        </p:nvSpPr>
        <p:spPr>
          <a:xfrm>
            <a:off x="2068000" y="309722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If the output of the functions are the same, the inputs MUST be the same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4" name="Google Shape;1264;p96"/>
          <p:cNvSpPr/>
          <p:nvPr/>
        </p:nvSpPr>
        <p:spPr>
          <a:xfrm>
            <a:off x="4277800" y="309722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f(x) = f(y) ⇒</a:t>
            </a:r>
            <a:br>
              <a:rPr lang="en" sz="2200"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x = y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270" name="Google Shape;1270;p97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271" name="Google Shape;1271;p97"/>
          <p:cNvSpPr/>
          <p:nvPr/>
        </p:nvSpPr>
        <p:spPr>
          <a:xfrm>
            <a:off x="2353475" y="3441175"/>
            <a:ext cx="1657200" cy="857100"/>
          </a:xfrm>
          <a:prstGeom prst="wedgeRoundRectCallout">
            <a:avLst>
              <a:gd fmla="val -58621" name="adj1"/>
              <a:gd fmla="val -2678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“try to find difference in lists”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72" name="Google Shape;1272;p97"/>
          <p:cNvGrpSpPr/>
          <p:nvPr/>
        </p:nvGrpSpPr>
        <p:grpSpPr>
          <a:xfrm>
            <a:off x="856450" y="1839925"/>
            <a:ext cx="1963750" cy="1046700"/>
            <a:chOff x="856450" y="1839925"/>
            <a:chExt cx="1963750" cy="1046700"/>
          </a:xfrm>
        </p:grpSpPr>
        <p:cxnSp>
          <p:nvCxnSpPr>
            <p:cNvPr id="1273" name="Google Shape;1273;p97"/>
            <p:cNvCxnSpPr/>
            <p:nvPr/>
          </p:nvCxnSpPr>
          <p:spPr>
            <a:xfrm>
              <a:off x="2820200" y="1839925"/>
              <a:ext cx="0" cy="1046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274" name="Google Shape;1274;p97"/>
            <p:cNvSpPr/>
            <p:nvPr/>
          </p:nvSpPr>
          <p:spPr>
            <a:xfrm>
              <a:off x="856450" y="1934725"/>
              <a:ext cx="1657200" cy="857100"/>
            </a:xfrm>
            <a:prstGeom prst="wedgeRoundRectCallout">
              <a:avLst>
                <a:gd fmla="val 60730" name="adj1"/>
                <a:gd fmla="val -24842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ans"/>
                  <a:ea typeface="DM Sans"/>
                  <a:cs typeface="DM Sans"/>
                  <a:sym typeface="DM Sans"/>
                </a:rPr>
                <a:t>“try to find difference in hashes”</a:t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75" name="Google Shape;1275;p97"/>
          <p:cNvSpPr/>
          <p:nvPr/>
        </p:nvSpPr>
        <p:spPr>
          <a:xfrm>
            <a:off x="6355975" y="31057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f(x) = f(y) ⇒</a:t>
            </a:r>
            <a:br>
              <a:rPr lang="en" sz="2200"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x = y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6" name="Google Shape;1276;p97"/>
          <p:cNvSpPr/>
          <p:nvPr/>
        </p:nvSpPr>
        <p:spPr>
          <a:xfrm>
            <a:off x="6355975" y="31057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f(x) != f(y) ⇒</a:t>
            </a:r>
            <a:br>
              <a:rPr lang="en" sz="2200"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x != y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8"/>
          <p:cNvSpPr/>
          <p:nvPr/>
        </p:nvSpPr>
        <p:spPr>
          <a:xfrm>
            <a:off x="6355975" y="31057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f(x) != f(y) ⇒</a:t>
            </a:r>
            <a:br>
              <a:rPr lang="en" sz="2200"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x != y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2" name="Google Shape;1282;p9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283" name="Google Shape;1283;p98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284" name="Google Shape;1284;p98"/>
          <p:cNvSpPr/>
          <p:nvPr/>
        </p:nvSpPr>
        <p:spPr>
          <a:xfrm>
            <a:off x="2353475" y="3441175"/>
            <a:ext cx="1657200" cy="857100"/>
          </a:xfrm>
          <a:prstGeom prst="wedgeRoundRectCallout">
            <a:avLst>
              <a:gd fmla="val -58621" name="adj1"/>
              <a:gd fmla="val -2678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“try to find difference in lists”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85" name="Google Shape;1285;p98"/>
          <p:cNvCxnSpPr/>
          <p:nvPr/>
        </p:nvCxnSpPr>
        <p:spPr>
          <a:xfrm>
            <a:off x="31820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6" name="Google Shape;1286;p98"/>
          <p:cNvCxnSpPr/>
          <p:nvPr/>
        </p:nvCxnSpPr>
        <p:spPr>
          <a:xfrm>
            <a:off x="3528450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7" name="Google Shape;1287;p98"/>
          <p:cNvCxnSpPr/>
          <p:nvPr/>
        </p:nvCxnSpPr>
        <p:spPr>
          <a:xfrm>
            <a:off x="44179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88" name="Google Shape;1288;p98"/>
          <p:cNvCxnSpPr/>
          <p:nvPr/>
        </p:nvCxnSpPr>
        <p:spPr>
          <a:xfrm>
            <a:off x="55672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89" name="Google Shape;1289;p98"/>
          <p:cNvSpPr/>
          <p:nvPr/>
        </p:nvSpPr>
        <p:spPr>
          <a:xfrm>
            <a:off x="1250025" y="1934725"/>
            <a:ext cx="1657200" cy="857100"/>
          </a:xfrm>
          <a:prstGeom prst="wedgeRoundRectCallout">
            <a:avLst>
              <a:gd fmla="val 60730" name="adj1"/>
              <a:gd fmla="val -2484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“try to find difference in hash arguments”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Example: Solady</a:t>
            </a:r>
            <a:endParaRPr/>
          </a:p>
        </p:txBody>
      </p:sp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Representative example of Solady code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Heavily optimized, gas efficient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absolutely galaxy brain</a:t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5023000" y="1017725"/>
            <a:ext cx="3621300" cy="362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650" y="3414750"/>
            <a:ext cx="1376275" cy="13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5"/>
          <p:cNvSpPr/>
          <p:nvPr/>
        </p:nvSpPr>
        <p:spPr>
          <a:xfrm>
            <a:off x="404475" y="3586300"/>
            <a:ext cx="3835800" cy="6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99"/>
          <p:cNvSpPr/>
          <p:nvPr/>
        </p:nvSpPr>
        <p:spPr>
          <a:xfrm>
            <a:off x="6355975" y="310575"/>
            <a:ext cx="2028900" cy="108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f(x) != f(y) ⇒</a:t>
            </a:r>
            <a:br>
              <a:rPr lang="en" sz="2200">
                <a:latin typeface="DM Sans"/>
                <a:ea typeface="DM Sans"/>
                <a:cs typeface="DM Sans"/>
                <a:sym typeface="DM Sans"/>
              </a:rPr>
            </a:br>
            <a:r>
              <a:rPr lang="en" sz="2200">
                <a:latin typeface="DM Sans"/>
                <a:ea typeface="DM Sans"/>
                <a:cs typeface="DM Sans"/>
                <a:sym typeface="DM Sans"/>
              </a:rPr>
              <a:t>x != y</a:t>
            </a:r>
            <a:endParaRPr sz="2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5" name="Google Shape;1295;p99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296" name="Google Shape;1296;p99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hash(S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rgbClr val="191D19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rgbClr val="191D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297" name="Google Shape;1297;p99"/>
          <p:cNvSpPr/>
          <p:nvPr/>
        </p:nvSpPr>
        <p:spPr>
          <a:xfrm>
            <a:off x="2353475" y="3441175"/>
            <a:ext cx="1657200" cy="857100"/>
          </a:xfrm>
          <a:prstGeom prst="wedgeRoundRectCallout">
            <a:avLst>
              <a:gd fmla="val -58621" name="adj1"/>
              <a:gd fmla="val -2678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“try to find difference in lists”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98" name="Google Shape;1298;p99"/>
          <p:cNvCxnSpPr/>
          <p:nvPr/>
        </p:nvCxnSpPr>
        <p:spPr>
          <a:xfrm>
            <a:off x="31820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99" name="Google Shape;1299;p99"/>
          <p:cNvCxnSpPr/>
          <p:nvPr/>
        </p:nvCxnSpPr>
        <p:spPr>
          <a:xfrm>
            <a:off x="3528450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00" name="Google Shape;1300;p99"/>
          <p:cNvCxnSpPr/>
          <p:nvPr/>
        </p:nvCxnSpPr>
        <p:spPr>
          <a:xfrm>
            <a:off x="44179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01" name="Google Shape;1301;p99"/>
          <p:cNvCxnSpPr/>
          <p:nvPr/>
        </p:nvCxnSpPr>
        <p:spPr>
          <a:xfrm>
            <a:off x="5567275" y="1839925"/>
            <a:ext cx="0" cy="104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02" name="Google Shape;1302;p99"/>
          <p:cNvSpPr/>
          <p:nvPr/>
        </p:nvSpPr>
        <p:spPr>
          <a:xfrm>
            <a:off x="1250025" y="1934725"/>
            <a:ext cx="1657200" cy="857100"/>
          </a:xfrm>
          <a:prstGeom prst="wedgeRoundRectCallout">
            <a:avLst>
              <a:gd fmla="val 60730" name="adj1"/>
              <a:gd fmla="val -2484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“try to find difference in hash arguments”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3" name="Google Shape;1303;p99"/>
          <p:cNvSpPr/>
          <p:nvPr/>
        </p:nvSpPr>
        <p:spPr>
          <a:xfrm>
            <a:off x="5839000" y="2017900"/>
            <a:ext cx="1540800" cy="974400"/>
          </a:xfrm>
          <a:prstGeom prst="wedgeRoundRectCallout">
            <a:avLst>
              <a:gd fmla="val -60650" name="adj1"/>
              <a:gd fmla="val -2752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Find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difference in storage…</a:t>
            </a:r>
            <a:br>
              <a:rPr lang="en">
                <a:latin typeface="DM Sans"/>
                <a:ea typeface="DM Sans"/>
                <a:cs typeface="DM Sans"/>
                <a:sym typeface="DM Sans"/>
              </a:rPr>
            </a:br>
            <a:r>
              <a:rPr lang="en">
                <a:latin typeface="DM Sans"/>
                <a:ea typeface="DM Sans"/>
                <a:cs typeface="DM Sans"/>
                <a:sym typeface="DM Sans"/>
              </a:rPr>
              <a:t>… which is a list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0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309" name="Google Shape;1309;p100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</a:t>
            </a: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= 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[f(call_idx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)]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hash(S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</a:t>
            </a: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= 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[f(call_idx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)]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hash(S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))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1310" name="Google Shape;1310;p100"/>
          <p:cNvCxnSpPr/>
          <p:nvPr/>
        </p:nvCxnSpPr>
        <p:spPr>
          <a:xfrm>
            <a:off x="5567275" y="2048400"/>
            <a:ext cx="0" cy="124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11" name="Google Shape;1311;p100"/>
          <p:cNvSpPr/>
          <p:nvPr/>
        </p:nvSpPr>
        <p:spPr>
          <a:xfrm>
            <a:off x="3271025" y="1443850"/>
            <a:ext cx="1912500" cy="999600"/>
          </a:xfrm>
          <a:prstGeom prst="wedgeRoundRectCallout">
            <a:avLst>
              <a:gd fmla="val -61515" name="adj1"/>
              <a:gd fmla="val -224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Pick an arbitrary index, but that index is the same at both calls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01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“Symbolic” Instrumentation</a:t>
            </a:r>
            <a:endParaRPr/>
          </a:p>
        </p:txBody>
      </p:sp>
      <p:sp>
        <p:nvSpPr>
          <p:cNvPr id="1317" name="Google Shape;1317;p101"/>
          <p:cNvSpPr txBox="1"/>
          <p:nvPr/>
        </p:nvSpPr>
        <p:spPr>
          <a:xfrm>
            <a:off x="856450" y="1112575"/>
            <a:ext cx="73479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= 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[f(call_idx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)]</a:t>
            </a:r>
            <a:endParaRPr sz="1200">
              <a:solidFill>
                <a:srgbClr val="C5221F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++] := hash(r1, b1, hash(mem[i:sz]),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1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v1 := call(tgt = r1, amt = b1, gas = g1, inOffs = i, inSize = sz, ...)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[], 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 = 0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= S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[f(call_idx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)]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[call_idx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++] := hash(r2, b2, hash(mem[i:sz]), </a:t>
            </a:r>
            <a:r>
              <a:rPr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repr</a:t>
            </a:r>
            <a:r>
              <a:rPr baseline="-25000" lang="en" sz="1200">
                <a:solidFill>
                  <a:srgbClr val="C5221F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)</a:t>
            </a:r>
            <a:endParaRPr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v2 := call(tgt = r2, amt = b2, gas = g2, inOffs = i, inSize = sz, ...)</a:t>
            </a:r>
            <a:b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200">
                <a:solidFill>
                  <a:srgbClr val="6A9955"/>
                </a:solidFill>
                <a:latin typeface="PT Mono"/>
                <a:ea typeface="PT Mono"/>
                <a:cs typeface="PT Mono"/>
                <a:sym typeface="PT Mono"/>
              </a:rPr>
              <a:t>// ...</a:t>
            </a:r>
            <a:endParaRPr sz="1200">
              <a:solidFill>
                <a:srgbClr val="6A9955"/>
              </a:solidFill>
              <a:latin typeface="PT Mono"/>
              <a:ea typeface="PT Mono"/>
              <a:cs typeface="PT Mono"/>
              <a:sym typeface="P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assert 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1 </a:t>
            </a:r>
            <a:r>
              <a:rPr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= c</a:t>
            </a:r>
            <a:r>
              <a:rPr baseline="-25000" lang="en" sz="1200">
                <a:solidFill>
                  <a:schemeClr val="dk1"/>
                </a:solidFill>
                <a:latin typeface="PT Mono"/>
                <a:ea typeface="PT Mono"/>
                <a:cs typeface="PT Mono"/>
                <a:sym typeface="PT Mono"/>
              </a:rPr>
              <a:t>2</a:t>
            </a:r>
            <a:endParaRPr baseline="-25000" sz="1200">
              <a:solidFill>
                <a:schemeClr val="dk1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cxnSp>
        <p:nvCxnSpPr>
          <p:cNvPr id="1318" name="Google Shape;1318;p101"/>
          <p:cNvCxnSpPr/>
          <p:nvPr/>
        </p:nvCxnSpPr>
        <p:spPr>
          <a:xfrm>
            <a:off x="5567275" y="2048400"/>
            <a:ext cx="0" cy="1245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02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Glossed Over…</a:t>
            </a:r>
            <a:endParaRPr/>
          </a:p>
        </p:txBody>
      </p:sp>
      <p:sp>
        <p:nvSpPr>
          <p:cNvPr id="1324" name="Google Shape;1324;p102"/>
          <p:cNvSpPr txBox="1"/>
          <p:nvPr>
            <p:ph idx="1" type="body"/>
          </p:nvPr>
        </p:nvSpPr>
        <p:spPr>
          <a:xfrm>
            <a:off x="311700" y="1552575"/>
            <a:ext cx="3246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 of buffer hashing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of </a:t>
            </a:r>
            <a:r>
              <a:rPr lang="en"/>
              <a:t>external calls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</a:t>
            </a:r>
            <a:endParaRPr/>
          </a:p>
        </p:txBody>
      </p:sp>
      <p:pic>
        <p:nvPicPr>
          <p:cNvPr id="1325" name="Google Shape;13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425" y="369100"/>
            <a:ext cx="3245876" cy="40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5650" y="1331650"/>
            <a:ext cx="1777351" cy="17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02"/>
          <p:cNvSpPr txBox="1"/>
          <p:nvPr/>
        </p:nvSpPr>
        <p:spPr>
          <a:xfrm>
            <a:off x="7095725" y="3109000"/>
            <a:ext cx="17772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(Concord tech report)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03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333" name="Google Shape;1333;p103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Contracts </a:t>
            </a:r>
            <a:r>
              <a:rPr b="1" lang="en"/>
              <a:t>MUST</a:t>
            </a:r>
            <a:r>
              <a:rPr lang="en"/>
              <a:t> use the exact same storage layout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Must have the same ABI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no “reflection” by other actors (extcodesize, extcodehash, gasleft, etc.)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04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Stories</a:t>
            </a:r>
            <a:endParaRPr/>
          </a:p>
        </p:txBody>
      </p:sp>
      <p:sp>
        <p:nvSpPr>
          <p:cNvPr id="1339" name="Google Shape;1339;p104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Concord is crucial to our verified rewriting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in other contexts: verifying compiler optimizations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wit: it uncovered a bug in Vyper’s experimental compilation pipeline</a:t>
            </a:r>
            <a:endParaRPr/>
          </a:p>
        </p:txBody>
      </p:sp>
      <p:pic>
        <p:nvPicPr>
          <p:cNvPr id="1340" name="Google Shape;1340;p104"/>
          <p:cNvPicPr preferRelativeResize="0"/>
          <p:nvPr/>
        </p:nvPicPr>
        <p:blipFill rotWithShape="1">
          <a:blip r:embed="rId3">
            <a:alphaModFix/>
          </a:blip>
          <a:srcRect b="41200" l="0" r="0" t="0"/>
          <a:stretch/>
        </p:blipFill>
        <p:spPr>
          <a:xfrm>
            <a:off x="5406700" y="1386288"/>
            <a:ext cx="3181524" cy="23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05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 Concord</a:t>
            </a:r>
            <a:endParaRPr/>
          </a:p>
        </p:txBody>
      </p:sp>
      <p:sp>
        <p:nvSpPr>
          <p:cNvPr id="1346" name="Google Shape;1346;p105"/>
          <p:cNvSpPr txBox="1"/>
          <p:nvPr>
            <p:ph idx="1" type="body"/>
          </p:nvPr>
        </p:nvSpPr>
        <p:spPr>
          <a:xfrm>
            <a:off x="311700" y="1552575"/>
            <a:ext cx="45651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Instrument code to record side effects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</a:t>
            </a:r>
            <a:r>
              <a:rPr lang="en"/>
              <a:t>se symbolic reasoning of Certora Prover to check results/side effects are always the same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Next: AI Hype-train</a:t>
            </a:r>
            <a:endParaRPr/>
          </a:p>
        </p:txBody>
      </p:sp>
      <p:grpSp>
        <p:nvGrpSpPr>
          <p:cNvPr id="1347" name="Google Shape;1347;p105"/>
          <p:cNvGrpSpPr/>
          <p:nvPr/>
        </p:nvGrpSpPr>
        <p:grpSpPr>
          <a:xfrm>
            <a:off x="5499169" y="1133552"/>
            <a:ext cx="3230758" cy="2876384"/>
            <a:chOff x="2927749" y="1703592"/>
            <a:chExt cx="2802045" cy="2494696"/>
          </a:xfrm>
        </p:grpSpPr>
        <p:grpSp>
          <p:nvGrpSpPr>
            <p:cNvPr id="1348" name="Google Shape;1348;p105"/>
            <p:cNvGrpSpPr/>
            <p:nvPr/>
          </p:nvGrpSpPr>
          <p:grpSpPr>
            <a:xfrm>
              <a:off x="3668165" y="2076322"/>
              <a:ext cx="1097906" cy="946045"/>
              <a:chOff x="2712626" y="2744483"/>
              <a:chExt cx="962400" cy="829500"/>
            </a:xfrm>
          </p:grpSpPr>
          <p:sp>
            <p:nvSpPr>
              <p:cNvPr id="1349" name="Google Shape;1349;p105"/>
              <p:cNvSpPr/>
              <p:nvPr/>
            </p:nvSpPr>
            <p:spPr>
              <a:xfrm>
                <a:off x="2712626" y="2744483"/>
                <a:ext cx="962400" cy="829500"/>
              </a:xfrm>
              <a:prstGeom prst="hexagon">
                <a:avLst>
                  <a:gd fmla="val 28250" name="adj"/>
                  <a:gd fmla="val 115470" name="vf"/>
                </a:avLst>
              </a:prstGeom>
              <a:solidFill>
                <a:srgbClr val="FFFFFF"/>
              </a:solidFill>
              <a:ln cap="rnd" cmpd="sng" w="12475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100" lIns="120250" spcFirstLastPara="1" rIns="120250" wrap="square" tIns="60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67"/>
                  <a:buFont typeface="Calibri"/>
                  <a:buNone/>
                </a:pPr>
                <a:r>
                  <a:t/>
                </a:r>
                <a:endParaRPr i="0" sz="2235" u="none" cap="none" strike="noStrike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350" name="Google Shape;1350;p105"/>
              <p:cNvSpPr/>
              <p:nvPr/>
            </p:nvSpPr>
            <p:spPr>
              <a:xfrm>
                <a:off x="2817548" y="2834907"/>
                <a:ext cx="752700" cy="648600"/>
              </a:xfrm>
              <a:prstGeom prst="hexagon">
                <a:avLst>
                  <a:gd fmla="val 28250" name="adj"/>
                  <a:gd fmla="val 115470" name="vf"/>
                </a:avLst>
              </a:prstGeom>
              <a:solidFill>
                <a:srgbClr val="FFFFFF"/>
              </a:solidFill>
              <a:ln cap="rnd" cmpd="sng" w="12475">
                <a:solidFill>
                  <a:srgbClr val="0F14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100" lIns="0" spcFirstLastPara="1" rIns="0" wrap="square" tIns="601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367"/>
                  <a:buFont typeface="Calibri"/>
                  <a:buNone/>
                </a:pPr>
                <a:r>
                  <a:rPr lang="en" sz="1232">
                    <a:solidFill>
                      <a:srgbClr val="0F1419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Concord</a:t>
                </a:r>
                <a:endParaRPr i="0" sz="1232" u="none" cap="none" strike="noStrike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1351" name="Google Shape;1351;p105"/>
            <p:cNvSpPr/>
            <p:nvPr/>
          </p:nvSpPr>
          <p:spPr>
            <a:xfrm rot="-1537968">
              <a:off x="3309260" y="2884958"/>
              <a:ext cx="453535" cy="2544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52" name="Google Shape;1352;p105"/>
            <p:cNvSpPr/>
            <p:nvPr/>
          </p:nvSpPr>
          <p:spPr>
            <a:xfrm rot="1835999">
              <a:off x="3309148" y="2095377"/>
              <a:ext cx="453794" cy="2544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53" name="Google Shape;1353;p105"/>
            <p:cNvSpPr/>
            <p:nvPr/>
          </p:nvSpPr>
          <p:spPr>
            <a:xfrm>
              <a:off x="3310185" y="3252388"/>
              <a:ext cx="1745400" cy="945900"/>
            </a:xfrm>
            <a:prstGeom prst="wedgeRoundRectCallout">
              <a:avLst>
                <a:gd fmla="val 13404" name="adj1"/>
                <a:gd fmla="val -64137" name="adj2"/>
                <a:gd fmla="val 0" name="adj3"/>
              </a:avLst>
            </a:prstGeom>
            <a:solidFill>
              <a:srgbClr val="79F2A5"/>
            </a:solidFill>
            <a:ln cap="flat" cmpd="sng" w="109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5400" lIns="105400" spcFirstLastPara="1" rIns="105400" wrap="square" tIns="105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98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Formally verifies whether two contracts are equivalent</a:t>
              </a:r>
              <a:endParaRPr sz="1498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54" name="Google Shape;1354;p105"/>
            <p:cNvSpPr/>
            <p:nvPr/>
          </p:nvSpPr>
          <p:spPr>
            <a:xfrm rot="1835999">
              <a:off x="4715486" y="2914152"/>
              <a:ext cx="453794" cy="2544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File:Eo circle green checkmark.svg - Wikipedia" id="1355" name="Google Shape;1355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64485" y="2696600"/>
              <a:ext cx="239576" cy="23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6" name="Google Shape;1356;p105"/>
            <p:cNvSpPr/>
            <p:nvPr/>
          </p:nvSpPr>
          <p:spPr>
            <a:xfrm rot="-946417">
              <a:off x="4757491" y="2216006"/>
              <a:ext cx="453580" cy="25442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78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5300" lIns="75300" spcFirstLastPara="1" rIns="75300" wrap="square" tIns="75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descr="File:Eo circle red letter-x.svg - Wikimedia Commons" id="1357" name="Google Shape;1357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2585" y="1997612"/>
              <a:ext cx="239576" cy="239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105"/>
            <p:cNvSpPr txBox="1"/>
            <p:nvPr/>
          </p:nvSpPr>
          <p:spPr>
            <a:xfrm>
              <a:off x="2927749" y="1703592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59" name="Google Shape;1359;p105"/>
            <p:cNvSpPr txBox="1"/>
            <p:nvPr/>
          </p:nvSpPr>
          <p:spPr>
            <a:xfrm>
              <a:off x="2954462" y="267570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60" name="Google Shape;1360;p105"/>
            <p:cNvSpPr txBox="1"/>
            <p:nvPr/>
          </p:nvSpPr>
          <p:spPr>
            <a:xfrm>
              <a:off x="5035310" y="277687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61" name="Google Shape;1361;p105"/>
            <p:cNvSpPr txBox="1"/>
            <p:nvPr/>
          </p:nvSpPr>
          <p:spPr>
            <a:xfrm>
              <a:off x="5114494" y="1953163"/>
              <a:ext cx="615300" cy="6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400" lIns="105400" spcFirstLastPara="1" rIns="105400" wrap="square" tIns="10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804">
                  <a:solidFill>
                    <a:srgbClr val="D4D4D4"/>
                  </a:solidFill>
                  <a:latin typeface="DM Sans"/>
                  <a:ea typeface="DM Sans"/>
                  <a:cs typeface="DM Sans"/>
                  <a:sym typeface="DM Sans"/>
                </a:rPr>
                <a:t>…</a:t>
              </a:r>
              <a:endParaRPr sz="3804">
                <a:solidFill>
                  <a:srgbClr val="D4D4D4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</a:t>
            </a:r>
            <a:br>
              <a:rPr lang="en"/>
            </a:br>
            <a:r>
              <a:rPr lang="en"/>
              <a:t>T</a:t>
            </a:r>
            <a:r>
              <a:rPr lang="en"/>
              <a:t>he Details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7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Feedback Loop</a:t>
            </a:r>
            <a:endParaRPr/>
          </a:p>
        </p:txBody>
      </p:sp>
      <p:grpSp>
        <p:nvGrpSpPr>
          <p:cNvPr id="1372" name="Google Shape;1372;p107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1373" name="Google Shape;1373;p107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4" name="Google Shape;1374;p107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375" name="Google Shape;1375;p10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76" name="Google Shape;1376;p107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377" name="Google Shape;1377;p107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1378" name="Google Shape;1378;p107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79" name="Google Shape;1379;p107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380" name="Google Shape;1380;p107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1" name="Google Shape;1381;p107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82" name="Google Shape;1382;p107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383" name="Google Shape;1383;p107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1384" name="Google Shape;1384;p107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385" name="Google Shape;1385;p107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6" name="Google Shape;1386;p107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387" name="Google Shape;1387;p10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88" name="Google Shape;1388;p107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389" name="Google Shape;1389;p107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390" name="Google Shape;1390;p107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1391" name="Google Shape;1391;p107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392" name="Google Shape;1392;p107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93" name="Google Shape;1393;p107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394" name="Google Shape;1394;p10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95" name="Google Shape;1395;p107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396" name="Google Shape;1396;p107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397" name="Google Shape;1397;p107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1398" name="Google Shape;1398;p107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99" name="Google Shape;1399;p107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00" name="Google Shape;1400;p107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1401" name="Google Shape;1401;p107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402" name="Google Shape;1402;p107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03" name="Google Shape;1403;p107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404" name="Google Shape;1404;p10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05" name="Google Shape;1405;p107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406" name="Google Shape;1406;p107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07" name="Google Shape;1407;p107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8" name="Google Shape;1408;p107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9" name="Google Shape;1409;p107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0" name="Google Shape;1410;p107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1411" name="Google Shape;141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2" name="Google Shape;1412;p107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1413" name="Google Shape;1413;p107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414" name="Google Shape;1414;p107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15" name="Google Shape;1415;p107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416" name="Google Shape;1416;p10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17" name="Google Shape;1417;p107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418" name="Google Shape;1418;p107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419" name="Google Shape;1419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07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1421" name="Google Shape;142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2" name="Google Shape;1422;p107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1423" name="Google Shape;1423;p107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07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425" name="Google Shape;1425;p10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6" name="Google Shape;1426;p107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27" name="Google Shape;142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8" name="Google Shape;1428;p107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107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430" name="Google Shape;1430;p107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1" name="Google Shape;1431;p107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32" name="Google Shape;1432;p107"/>
          <p:cNvSpPr/>
          <p:nvPr/>
        </p:nvSpPr>
        <p:spPr>
          <a:xfrm>
            <a:off x="5962475" y="1336000"/>
            <a:ext cx="1737600" cy="1355400"/>
          </a:xfrm>
          <a:prstGeom prst="rect">
            <a:avLst/>
          </a:prstGeom>
          <a:noFill/>
          <a:ln cap="flat" cmpd="sng" w="2857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Explanations</a:t>
            </a:r>
            <a:endParaRPr/>
          </a:p>
        </p:txBody>
      </p:sp>
      <p:sp>
        <p:nvSpPr>
          <p:cNvPr id="1438" name="Google Shape;1438;p108"/>
          <p:cNvSpPr txBox="1"/>
          <p:nvPr>
            <p:ph idx="1" type="body"/>
          </p:nvPr>
        </p:nvSpPr>
        <p:spPr>
          <a:xfrm>
            <a:off x="311700" y="1552575"/>
            <a:ext cx="45651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Certora Prover uses SMT solvers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produce a </a:t>
            </a:r>
            <a:r>
              <a:rPr i="1" lang="en"/>
              <a:t>concrete counterexample</a:t>
            </a:r>
            <a:r>
              <a:rPr lang="en"/>
              <a:t> demonstrating a violation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counterexample; extract description of events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 txBox="1"/>
          <p:nvPr>
            <p:ph type="title"/>
          </p:nvPr>
        </p:nvSpPr>
        <p:spPr>
          <a:xfrm>
            <a:off x="311700" y="445025"/>
            <a:ext cx="579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Example: Solady (cont)</a:t>
            </a:r>
            <a:endParaRPr/>
          </a:p>
        </p:txBody>
      </p:sp>
      <p:sp>
        <p:nvSpPr>
          <p:cNvPr id="473" name="Google Shape;473;p46"/>
          <p:cNvSpPr txBox="1"/>
          <p:nvPr>
            <p:ph idx="1" type="body"/>
          </p:nvPr>
        </p:nvSpPr>
        <p:spPr>
          <a:xfrm>
            <a:off x="311700" y="1552575"/>
            <a:ext cx="45651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Representative of a lot of modern DeFi code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Absolutely </a:t>
            </a:r>
            <a:r>
              <a:rPr i="1" lang="en"/>
              <a:t>kills</a:t>
            </a:r>
            <a:r>
              <a:rPr lang="en"/>
              <a:t> some of our static analyses…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not easy to audit either</a:t>
            </a: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5023000" y="1017725"/>
            <a:ext cx="3621300" cy="362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404475" y="3586300"/>
            <a:ext cx="3835800" cy="6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9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Explanations</a:t>
            </a:r>
            <a:endParaRPr/>
          </a:p>
        </p:txBody>
      </p:sp>
      <p:sp>
        <p:nvSpPr>
          <p:cNvPr id="1444" name="Google Shape;1444;p109"/>
          <p:cNvSpPr txBox="1"/>
          <p:nvPr/>
        </p:nvSpPr>
        <p:spPr>
          <a:xfrm>
            <a:off x="4712225" y="1185750"/>
            <a:ext cx="4246500" cy="389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(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success, 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bytes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memory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returndata) = token.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abi.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encodeWithSelector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to, amount)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Check if the call succeeded and returned true (1)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returndata.length &gt;=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abi.</a:t>
            </a:r>
            <a:r>
              <a:rPr lang="en" sz="7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decode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(returndata, (</a:t>
            </a:r>
            <a:r>
              <a:rPr lang="en" sz="7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Allow calls to contracts that don't return values (non-standard tokens)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token.code.length &gt;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returndata.length == </a:t>
            </a:r>
            <a:r>
              <a:rPr lang="en" sz="7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 All other cases should revert with TransferFromFailed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 </a:t>
            </a: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TransferFromFailed;</a:t>
            </a:r>
            <a:endParaRPr sz="7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5" name="Google Shape;1445;p109"/>
          <p:cNvSpPr txBox="1"/>
          <p:nvPr/>
        </p:nvSpPr>
        <p:spPr>
          <a:xfrm>
            <a:off x="108425" y="1185750"/>
            <a:ext cx="3925200" cy="389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6" name="Google Shape;1446;p109"/>
          <p:cNvSpPr/>
          <p:nvPr/>
        </p:nvSpPr>
        <p:spPr>
          <a:xfrm>
            <a:off x="4131875" y="2955300"/>
            <a:ext cx="482100" cy="355200"/>
          </a:xfrm>
          <a:prstGeom prst="mathNotEqual">
            <a:avLst>
              <a:gd fmla="val 23520" name="adj1"/>
              <a:gd fmla="val 6600000" name="adj2"/>
              <a:gd fmla="val 1176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47" name="Google Shape;1447;p109"/>
          <p:cNvCxnSpPr/>
          <p:nvPr/>
        </p:nvCxnSpPr>
        <p:spPr>
          <a:xfrm>
            <a:off x="7122250" y="2961800"/>
            <a:ext cx="1579200" cy="6300"/>
          </a:xfrm>
          <a:prstGeom prst="straightConnector1">
            <a:avLst/>
          </a:prstGeom>
          <a:noFill/>
          <a:ln cap="flat" cmpd="sng" w="38100">
            <a:solidFill>
              <a:srgbClr val="C5221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0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Explanations</a:t>
            </a:r>
            <a:endParaRPr/>
          </a:p>
        </p:txBody>
      </p:sp>
      <p:sp>
        <p:nvSpPr>
          <p:cNvPr id="1453" name="Google Shape;1453;p110"/>
          <p:cNvSpPr txBox="1"/>
          <p:nvPr/>
        </p:nvSpPr>
        <p:spPr>
          <a:xfrm>
            <a:off x="200100" y="976475"/>
            <a:ext cx="7123800" cy="410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There were 1 call(s) prior to this event: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External call to 0xffffffffffffffffffffffffffffffffffffffff with eth: 0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The calldata buffer was: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23b872dd00000000000000000000000000000000000000000000ffffffffffffffffffffffffffffffffffffffff00000000000000000000000000000000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The callee codesize was chosen as: 1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The call result was: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A successful return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With a buffer of length: 4294967295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The returned buffer model is: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0000000000000000000000000000000000000000000000000000000000000002... missing 4294967263 more bytes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The methods performed different actions.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In SafeTransferFromHarness.safeTransferFromExternal(address,address,address,uint256):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! The call reverted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Event Context: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No additional context information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The raw buffer used in the event was: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7939f424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In SafeTransferFromRewriteHarness.safeTransferFromExternal(address,address,address,uint256):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! The call reverted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Event Context: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No additional context information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The raw buffer used in the event was:</a:t>
            </a:r>
            <a:endParaRPr sz="10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7000" marR="12700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! Empty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54" name="Google Shape;1454;p110"/>
          <p:cNvCxnSpPr/>
          <p:nvPr/>
        </p:nvCxnSpPr>
        <p:spPr>
          <a:xfrm>
            <a:off x="1200625" y="2769450"/>
            <a:ext cx="4522500" cy="0"/>
          </a:xfrm>
          <a:prstGeom prst="straightConnector1">
            <a:avLst/>
          </a:prstGeom>
          <a:noFill/>
          <a:ln cap="flat" cmpd="sng" w="28575">
            <a:solidFill>
              <a:srgbClr val="C5221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110"/>
          <p:cNvSpPr/>
          <p:nvPr/>
        </p:nvSpPr>
        <p:spPr>
          <a:xfrm>
            <a:off x="5793775" y="2993575"/>
            <a:ext cx="2578200" cy="1167300"/>
          </a:xfrm>
          <a:prstGeom prst="roundRect">
            <a:avLst>
              <a:gd fmla="val 16667" name="adj"/>
            </a:avLst>
          </a:prstGeom>
          <a:solidFill>
            <a:srgbClr val="C5221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Not a valid encoding of a bool!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6" name="Google Shape;1456;p110"/>
          <p:cNvSpPr/>
          <p:nvPr/>
        </p:nvSpPr>
        <p:spPr>
          <a:xfrm>
            <a:off x="1794300" y="3080875"/>
            <a:ext cx="2154300" cy="1080000"/>
          </a:xfrm>
          <a:prstGeom prst="wedgeRoundRectCallout">
            <a:avLst>
              <a:gd fmla="val -62971" name="adj1"/>
              <a:gd fmla="val 21845" name="adj2"/>
              <a:gd fmla="val 0" name="adj3"/>
            </a:avLst>
          </a:prstGeom>
          <a:solidFill>
            <a:srgbClr val="D4D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Original explicitly reverts with “TransferFromFailed()”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7" name="Google Shape;1457;p110"/>
          <p:cNvSpPr/>
          <p:nvPr/>
        </p:nvSpPr>
        <p:spPr>
          <a:xfrm>
            <a:off x="1794300" y="4022700"/>
            <a:ext cx="2154300" cy="961200"/>
          </a:xfrm>
          <a:prstGeom prst="wedgeRoundRectCallout">
            <a:avLst>
              <a:gd fmla="val -63749" name="adj1"/>
              <a:gd fmla="val 35493" name="adj2"/>
              <a:gd fmla="val 0" name="adj3"/>
            </a:avLst>
          </a:prstGeom>
          <a:solidFill>
            <a:srgbClr val="D4D4D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Mono"/>
                <a:ea typeface="PT Mono"/>
                <a:cs typeface="PT Mono"/>
                <a:sym typeface="PT Mono"/>
              </a:rPr>
              <a:t>abi.decode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 reverts with empty buffer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1"/>
          <p:cNvSpPr txBox="1"/>
          <p:nvPr/>
        </p:nvSpPr>
        <p:spPr>
          <a:xfrm>
            <a:off x="1128200" y="1296725"/>
            <a:ext cx="6612000" cy="8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returndata.length &gt;=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abi.</a:t>
            </a:r>
            <a:r>
              <a:rPr lang="en" sz="115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decode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(returndata, 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 {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3" name="Google Shape;1463;p111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Fix</a:t>
            </a:r>
            <a:endParaRPr/>
          </a:p>
        </p:txBody>
      </p:sp>
      <p:sp>
        <p:nvSpPr>
          <p:cNvPr id="1464" name="Google Shape;1464;p111"/>
          <p:cNvSpPr txBox="1"/>
          <p:nvPr/>
        </p:nvSpPr>
        <p:spPr>
          <a:xfrm>
            <a:off x="1128200" y="3275700"/>
            <a:ext cx="6612000" cy="91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(success &amp;&amp; returndata.length &gt;= </a:t>
            </a:r>
            <a:r>
              <a:rPr lang="en" sz="115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&amp;&amp; 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bytes32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(returndata)) == 1) {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 sz="115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5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5" name="Google Shape;1465;p111"/>
          <p:cNvSpPr/>
          <p:nvPr/>
        </p:nvSpPr>
        <p:spPr>
          <a:xfrm rot="5403945">
            <a:off x="4310541" y="2539172"/>
            <a:ext cx="522900" cy="29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78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300" lIns="75300" spcFirstLastPara="1" rIns="75300" wrap="square" tIns="7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112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Not Simply Simplification</a:t>
            </a:r>
            <a:endParaRPr/>
          </a:p>
        </p:txBody>
      </p:sp>
      <p:grpSp>
        <p:nvGrpSpPr>
          <p:cNvPr id="1471" name="Google Shape;1471;p112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1472" name="Google Shape;1472;p112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3" name="Google Shape;1473;p112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474" name="Google Shape;1474;p11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5" name="Google Shape;1475;p112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476" name="Google Shape;1476;p112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1477" name="Google Shape;1477;p112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78" name="Google Shape;1478;p112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79" name="Google Shape;1479;p112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0" name="Google Shape;1480;p112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1" name="Google Shape;1481;p112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82" name="Google Shape;1482;p112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1483" name="Google Shape;1483;p112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484" name="Google Shape;1484;p112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85" name="Google Shape;1485;p112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486" name="Google Shape;1486;p11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87" name="Google Shape;1487;p112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488" name="Google Shape;1488;p112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89" name="Google Shape;1489;p112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1490" name="Google Shape;1490;p112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491" name="Google Shape;1491;p112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92" name="Google Shape;1492;p112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493" name="Google Shape;1493;p11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494" name="Google Shape;1494;p112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495" name="Google Shape;1495;p112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96" name="Google Shape;1496;p112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1497" name="Google Shape;1497;p112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98" name="Google Shape;1498;p112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99" name="Google Shape;1499;p112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1500" name="Google Shape;1500;p112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501" name="Google Shape;1501;p112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2" name="Google Shape;1502;p112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03" name="Google Shape;1503;p11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04" name="Google Shape;1504;p112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05" name="Google Shape;1505;p112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06" name="Google Shape;1506;p112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7" name="Google Shape;1507;p112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8" name="Google Shape;1508;p112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09" name="Google Shape;1509;p112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1510" name="Google Shape;151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1" name="Google Shape;1511;p112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1512" name="Google Shape;1512;p112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513" name="Google Shape;1513;p112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4" name="Google Shape;1514;p112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15" name="Google Shape;1515;p11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16" name="Google Shape;1516;p112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17" name="Google Shape;1517;p112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518" name="Google Shape;1518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2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1520" name="Google Shape;1520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112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1522" name="Google Shape;1522;p112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12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524" name="Google Shape;1524;p1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5" name="Google Shape;1525;p112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6" name="Google Shape;152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7" name="Google Shape;1527;p112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12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29" name="Google Shape;1529;p112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0" name="Google Shape;1530;p112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1" name="Google Shape;1531;p112"/>
          <p:cNvSpPr/>
          <p:nvPr/>
        </p:nvSpPr>
        <p:spPr>
          <a:xfrm>
            <a:off x="885575" y="2353225"/>
            <a:ext cx="1737600" cy="1826700"/>
          </a:xfrm>
          <a:prstGeom prst="rect">
            <a:avLst/>
          </a:prstGeom>
          <a:noFill/>
          <a:ln cap="flat" cmpd="sng" w="2857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2" name="Google Shape;1532;p112"/>
          <p:cNvSpPr/>
          <p:nvPr/>
        </p:nvSpPr>
        <p:spPr>
          <a:xfrm>
            <a:off x="985775" y="3288075"/>
            <a:ext cx="1537200" cy="822900"/>
          </a:xfrm>
          <a:prstGeom prst="wedgeRoundRectCallout">
            <a:avLst>
              <a:gd fmla="val -31069" name="adj1"/>
              <a:gd fmla="val -61153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“Please simplify the following code …”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3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Not Simply Simplification</a:t>
            </a:r>
            <a:endParaRPr/>
          </a:p>
        </p:txBody>
      </p:sp>
      <p:grpSp>
        <p:nvGrpSpPr>
          <p:cNvPr id="1538" name="Google Shape;1538;p113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1539" name="Google Shape;1539;p113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0" name="Google Shape;1540;p113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541" name="Google Shape;1541;p1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42" name="Google Shape;1542;p113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543" name="Google Shape;1543;p113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1544" name="Google Shape;1544;p113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45" name="Google Shape;1545;p113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46" name="Google Shape;1546;p113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7" name="Google Shape;1547;p113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48" name="Google Shape;1548;p113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49" name="Google Shape;1549;p113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1550" name="Google Shape;1550;p113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551" name="Google Shape;1551;p113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2" name="Google Shape;1552;p113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53" name="Google Shape;1553;p11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54" name="Google Shape;1554;p11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55" name="Google Shape;1555;p113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56" name="Google Shape;1556;p113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1557" name="Google Shape;1557;p113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558" name="Google Shape;1558;p113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59" name="Google Shape;1559;p113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60" name="Google Shape;1560;p11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61" name="Google Shape;1561;p11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62" name="Google Shape;1562;p113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63" name="Google Shape;1563;p113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1564" name="Google Shape;1564;p113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65" name="Google Shape;1565;p113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66" name="Google Shape;1566;p113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1567" name="Google Shape;1567;p113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568" name="Google Shape;1568;p113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9" name="Google Shape;1569;p113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70" name="Google Shape;1570;p11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71" name="Google Shape;1571;p11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72" name="Google Shape;1572;p113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573" name="Google Shape;1573;p113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4" name="Google Shape;1574;p113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5" name="Google Shape;1575;p113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6" name="Google Shape;1576;p113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1577" name="Google Shape;157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113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1579" name="Google Shape;1579;p113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580" name="Google Shape;1580;p113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1" name="Google Shape;1581;p113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582" name="Google Shape;1582;p11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83" name="Google Shape;1583;p113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584" name="Google Shape;1584;p113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585" name="Google Shape;158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113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1587" name="Google Shape;1587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8" name="Google Shape;1588;p113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1589" name="Google Shape;1589;p113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13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591" name="Google Shape;1591;p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2" name="Google Shape;1592;p113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93" name="Google Shape;1593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4" name="Google Shape;1594;p113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113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596" name="Google Shape;1596;p113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7" name="Google Shape;1597;p113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8" name="Google Shape;1598;p113"/>
          <p:cNvSpPr/>
          <p:nvPr/>
        </p:nvSpPr>
        <p:spPr>
          <a:xfrm>
            <a:off x="885575" y="2353225"/>
            <a:ext cx="1737600" cy="1826700"/>
          </a:xfrm>
          <a:prstGeom prst="rect">
            <a:avLst/>
          </a:prstGeom>
          <a:noFill/>
          <a:ln cap="flat" cmpd="sng" w="2857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9" name="Google Shape;1599;p113"/>
          <p:cNvSpPr/>
          <p:nvPr/>
        </p:nvSpPr>
        <p:spPr>
          <a:xfrm>
            <a:off x="985775" y="3288075"/>
            <a:ext cx="1537200" cy="822900"/>
          </a:xfrm>
          <a:prstGeom prst="wedgeRoundRectCallout">
            <a:avLst>
              <a:gd fmla="val -31069" name="adj1"/>
              <a:gd fmla="val -61153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“Please </a:t>
            </a:r>
            <a:r>
              <a:rPr lang="en" sz="1300">
                <a:highlight>
                  <a:srgbClr val="FFDE40"/>
                </a:highlight>
                <a:latin typeface="DM Sans"/>
                <a:ea typeface="DM Sans"/>
                <a:cs typeface="DM Sans"/>
                <a:sym typeface="DM Sans"/>
              </a:rPr>
              <a:t>optimize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the following code …”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14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Not Simply Simplification</a:t>
            </a:r>
            <a:endParaRPr/>
          </a:p>
        </p:txBody>
      </p:sp>
      <p:grpSp>
        <p:nvGrpSpPr>
          <p:cNvPr id="1605" name="Google Shape;1605;p114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1606" name="Google Shape;1606;p114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7" name="Google Shape;1607;p114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608" name="Google Shape;1608;p1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9" name="Google Shape;1609;p114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610" name="Google Shape;1610;p114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1611" name="Google Shape;1611;p114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12" name="Google Shape;1612;p114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13" name="Google Shape;1613;p114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4" name="Google Shape;1614;p114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5" name="Google Shape;1615;p114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16" name="Google Shape;1616;p114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1617" name="Google Shape;1617;p114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618" name="Google Shape;1618;p11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19" name="Google Shape;1619;p11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20" name="Google Shape;1620;p11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21" name="Google Shape;1621;p11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22" name="Google Shape;1622;p114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23" name="Google Shape;1623;p114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1624" name="Google Shape;1624;p114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625" name="Google Shape;1625;p11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6" name="Google Shape;1626;p11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27" name="Google Shape;1627;p11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28" name="Google Shape;1628;p11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29" name="Google Shape;1629;p114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30" name="Google Shape;1630;p114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1631" name="Google Shape;1631;p114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32" name="Google Shape;1632;p114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33" name="Google Shape;1633;p114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1634" name="Google Shape;1634;p114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635" name="Google Shape;1635;p11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36" name="Google Shape;1636;p11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37" name="Google Shape;1637;p11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38" name="Google Shape;1638;p11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39" name="Google Shape;1639;p114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40" name="Google Shape;1640;p114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1" name="Google Shape;1641;p114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2" name="Google Shape;1642;p114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3" name="Google Shape;1643;p114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1644" name="Google Shape;164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5" name="Google Shape;1645;p114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1646" name="Google Shape;1646;p114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647" name="Google Shape;1647;p114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48" name="Google Shape;1648;p114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49" name="Google Shape;1649;p11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50" name="Google Shape;1650;p114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51" name="Google Shape;1651;p114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652" name="Google Shape;1652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14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1654" name="Google Shape;165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114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1656" name="Google Shape;1656;p114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4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658" name="Google Shape;1658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9" name="Google Shape;1659;p114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60" name="Google Shape;1660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1" name="Google Shape;1661;p114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62" name="Google Shape;1662;p114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663" name="Google Shape;1663;p114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4" name="Google Shape;1664;p114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5" name="Google Shape;1665;p114"/>
          <p:cNvSpPr/>
          <p:nvPr/>
        </p:nvSpPr>
        <p:spPr>
          <a:xfrm>
            <a:off x="885575" y="2353225"/>
            <a:ext cx="1737600" cy="1826700"/>
          </a:xfrm>
          <a:prstGeom prst="rect">
            <a:avLst/>
          </a:prstGeom>
          <a:noFill/>
          <a:ln cap="flat" cmpd="sng" w="2857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6" name="Google Shape;1666;p114"/>
          <p:cNvSpPr/>
          <p:nvPr/>
        </p:nvSpPr>
        <p:spPr>
          <a:xfrm>
            <a:off x="985775" y="3288075"/>
            <a:ext cx="1537200" cy="822900"/>
          </a:xfrm>
          <a:prstGeom prst="wedgeRoundRectCallout">
            <a:avLst>
              <a:gd fmla="val -31069" name="adj1"/>
              <a:gd fmla="val -61153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“Please </a:t>
            </a:r>
            <a:r>
              <a:rPr lang="en" sz="1300">
                <a:highlight>
                  <a:srgbClr val="FFDE40"/>
                </a:highlight>
                <a:latin typeface="DM Sans"/>
                <a:ea typeface="DM Sans"/>
                <a:cs typeface="DM Sans"/>
                <a:sym typeface="DM Sans"/>
              </a:rPr>
              <a:t>port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the following code …”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5"/>
          <p:cNvSpPr txBox="1"/>
          <p:nvPr>
            <p:ph type="title"/>
          </p:nvPr>
        </p:nvSpPr>
        <p:spPr>
          <a:xfrm>
            <a:off x="311700" y="445025"/>
            <a:ext cx="661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Concordance: Not Simply Simplification</a:t>
            </a:r>
            <a:endParaRPr/>
          </a:p>
        </p:txBody>
      </p:sp>
      <p:grpSp>
        <p:nvGrpSpPr>
          <p:cNvPr id="1672" name="Google Shape;1672;p115"/>
          <p:cNvGrpSpPr/>
          <p:nvPr/>
        </p:nvGrpSpPr>
        <p:grpSpPr>
          <a:xfrm>
            <a:off x="1023765" y="2456406"/>
            <a:ext cx="622359" cy="622222"/>
            <a:chOff x="370338" y="2676222"/>
            <a:chExt cx="646808" cy="646800"/>
          </a:xfrm>
        </p:grpSpPr>
        <p:sp>
          <p:nvSpPr>
            <p:cNvPr id="1673" name="Google Shape;1673;p115"/>
            <p:cNvSpPr/>
            <p:nvPr/>
          </p:nvSpPr>
          <p:spPr>
            <a:xfrm>
              <a:off x="370346" y="2676222"/>
              <a:ext cx="646800" cy="646800"/>
            </a:xfrm>
            <a:prstGeom prst="rect">
              <a:avLst/>
            </a:prstGeom>
            <a:solidFill>
              <a:srgbClr val="FFFFFF"/>
            </a:solidFill>
            <a:ln cap="flat" cmpd="sng" w="18350">
              <a:solidFill>
                <a:srgbClr val="42FA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7975" lIns="87975" spcFirstLastPara="1" rIns="87975" wrap="square" tIns="87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4" name="Google Shape;1674;p115"/>
            <p:cNvGrpSpPr/>
            <p:nvPr/>
          </p:nvGrpSpPr>
          <p:grpSpPr>
            <a:xfrm>
              <a:off x="370338" y="2692376"/>
              <a:ext cx="646748" cy="616871"/>
              <a:chOff x="968400" y="1912125"/>
              <a:chExt cx="855600" cy="816075"/>
            </a:xfrm>
          </p:grpSpPr>
          <p:pic>
            <p:nvPicPr>
              <p:cNvPr id="1675" name="Google Shape;1675;p1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09875" y="1912125"/>
                <a:ext cx="572700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76" name="Google Shape;1676;p115"/>
              <p:cNvSpPr txBox="1"/>
              <p:nvPr/>
            </p:nvSpPr>
            <p:spPr>
              <a:xfrm>
                <a:off x="968400" y="2402400"/>
                <a:ext cx="855600" cy="32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3975" lIns="86575" spcFirstLastPara="1" rIns="86575" wrap="square" tIns="4397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Prompt</a:t>
                </a:r>
                <a:endParaRPr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677" name="Google Shape;1677;p115"/>
          <p:cNvGrpSpPr/>
          <p:nvPr/>
        </p:nvGrpSpPr>
        <p:grpSpPr>
          <a:xfrm>
            <a:off x="2139465" y="1831685"/>
            <a:ext cx="1097906" cy="946045"/>
            <a:chOff x="2712626" y="2744483"/>
            <a:chExt cx="962400" cy="829500"/>
          </a:xfrm>
        </p:grpSpPr>
        <p:sp>
          <p:nvSpPr>
            <p:cNvPr id="1678" name="Google Shape;1678;p115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79" name="Google Shape;1679;p115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3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LLM</a:t>
              </a:r>
              <a:endParaRPr i="0" sz="13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680" name="Google Shape;1680;p115"/>
          <p:cNvSpPr/>
          <p:nvPr/>
        </p:nvSpPr>
        <p:spPr>
          <a:xfrm rot="-1043547">
            <a:off x="1736961" y="2518478"/>
            <a:ext cx="453641" cy="25447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1" name="Google Shape;1681;p115"/>
          <p:cNvSpPr/>
          <p:nvPr/>
        </p:nvSpPr>
        <p:spPr>
          <a:xfrm rot="1286562">
            <a:off x="1765562" y="1827117"/>
            <a:ext cx="453811" cy="2545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2" name="Google Shape;1682;p115"/>
          <p:cNvSpPr/>
          <p:nvPr/>
        </p:nvSpPr>
        <p:spPr>
          <a:xfrm rot="1789204">
            <a:off x="3305600" y="2552312"/>
            <a:ext cx="453670" cy="2542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83" name="Google Shape;1683;p115"/>
          <p:cNvGrpSpPr/>
          <p:nvPr/>
        </p:nvGrpSpPr>
        <p:grpSpPr>
          <a:xfrm>
            <a:off x="3827511" y="2494441"/>
            <a:ext cx="824159" cy="799437"/>
            <a:chOff x="4359738" y="1539290"/>
            <a:chExt cx="1153800" cy="1119189"/>
          </a:xfrm>
        </p:grpSpPr>
        <p:grpSp>
          <p:nvGrpSpPr>
            <p:cNvPr id="1684" name="Google Shape;1684;p115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685" name="Google Shape;1685;p11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6" name="Google Shape;1686;p11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87" name="Google Shape;1687;p1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88" name="Google Shape;1688;p11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89" name="Google Shape;1689;p115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90" name="Google Shape;1690;p115"/>
          <p:cNvGrpSpPr/>
          <p:nvPr/>
        </p:nvGrpSpPr>
        <p:grpSpPr>
          <a:xfrm>
            <a:off x="922883" y="1415934"/>
            <a:ext cx="824159" cy="802497"/>
            <a:chOff x="256463" y="978731"/>
            <a:chExt cx="1153800" cy="1123474"/>
          </a:xfrm>
        </p:grpSpPr>
        <p:grpSp>
          <p:nvGrpSpPr>
            <p:cNvPr id="1691" name="Google Shape;1691;p115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692" name="Google Shape;1692;p11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3" name="Google Shape;1693;p11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694" name="Google Shape;1694;p1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95" name="Google Shape;1695;p11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696" name="Google Shape;1696;p115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697" name="Google Shape;1697;p115"/>
          <p:cNvGrpSpPr/>
          <p:nvPr/>
        </p:nvGrpSpPr>
        <p:grpSpPr>
          <a:xfrm>
            <a:off x="5009640" y="1831685"/>
            <a:ext cx="1097906" cy="946045"/>
            <a:chOff x="2712626" y="2744483"/>
            <a:chExt cx="962400" cy="829500"/>
          </a:xfrm>
        </p:grpSpPr>
        <p:sp>
          <p:nvSpPr>
            <p:cNvPr id="1698" name="Google Shape;1698;p115"/>
            <p:cNvSpPr/>
            <p:nvPr/>
          </p:nvSpPr>
          <p:spPr>
            <a:xfrm>
              <a:off x="2712626" y="2744483"/>
              <a:ext cx="962400" cy="8295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104300" spcFirstLastPara="1" rIns="104300" wrap="square" tIns="52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t/>
              </a:r>
              <a:endParaRPr i="0" sz="1939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99" name="Google Shape;1699;p115"/>
            <p:cNvSpPr/>
            <p:nvPr/>
          </p:nvSpPr>
          <p:spPr>
            <a:xfrm>
              <a:off x="2817548" y="2834907"/>
              <a:ext cx="752700" cy="648600"/>
            </a:xfrm>
            <a:prstGeom prst="hexagon">
              <a:avLst>
                <a:gd fmla="val 28250" name="adj"/>
                <a:gd fmla="val 115470" name="vf"/>
              </a:avLst>
            </a:prstGeom>
            <a:solidFill>
              <a:srgbClr val="FFFFFF"/>
            </a:solidFill>
            <a:ln cap="rnd" cmpd="sng" w="1082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2125" lIns="0" spcFirstLastPara="1" rIns="0" wrap="square" tIns="521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53"/>
                <a:buFont typeface="Calibri"/>
                <a:buNone/>
              </a:pPr>
              <a:r>
                <a:rPr lang="en" sz="1068">
                  <a:solidFill>
                    <a:srgbClr val="0F1419"/>
                  </a:solidFill>
                  <a:latin typeface="DM Sans"/>
                  <a:ea typeface="DM Sans"/>
                  <a:cs typeface="DM Sans"/>
                  <a:sym typeface="DM Sans"/>
                </a:rPr>
                <a:t>Concord</a:t>
              </a:r>
              <a:endParaRPr i="0" sz="1068" u="none" cap="none" strike="noStrike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00" name="Google Shape;1700;p115"/>
          <p:cNvGrpSpPr/>
          <p:nvPr/>
        </p:nvGrpSpPr>
        <p:grpSpPr>
          <a:xfrm>
            <a:off x="3827504" y="1354834"/>
            <a:ext cx="824159" cy="802497"/>
            <a:chOff x="256463" y="978731"/>
            <a:chExt cx="1153800" cy="1123474"/>
          </a:xfrm>
        </p:grpSpPr>
        <p:grpSp>
          <p:nvGrpSpPr>
            <p:cNvPr id="1701" name="Google Shape;1701;p115"/>
            <p:cNvGrpSpPr/>
            <p:nvPr/>
          </p:nvGrpSpPr>
          <p:grpSpPr>
            <a:xfrm>
              <a:off x="397707" y="1231094"/>
              <a:ext cx="871315" cy="871110"/>
              <a:chOff x="370338" y="2676222"/>
              <a:chExt cx="646808" cy="646800"/>
            </a:xfrm>
          </p:grpSpPr>
          <p:sp>
            <p:nvSpPr>
              <p:cNvPr id="1702" name="Google Shape;1702;p11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03" name="Google Shape;1703;p11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704" name="Google Shape;1704;p1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05" name="Google Shape;1705;p11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706" name="Google Shape;1706;p115"/>
            <p:cNvSpPr txBox="1"/>
            <p:nvPr/>
          </p:nvSpPr>
          <p:spPr>
            <a:xfrm>
              <a:off x="256463" y="978731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(original)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07" name="Google Shape;1707;p115"/>
          <p:cNvSpPr/>
          <p:nvPr/>
        </p:nvSpPr>
        <p:spPr>
          <a:xfrm rot="5400000">
            <a:off x="4075035" y="2209500"/>
            <a:ext cx="329100" cy="291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8" name="Google Shape;1708;p115"/>
          <p:cNvSpPr/>
          <p:nvPr/>
        </p:nvSpPr>
        <p:spPr>
          <a:xfrm rot="-1537968">
            <a:off x="4650735" y="2640320"/>
            <a:ext cx="453535" cy="254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09" name="Google Shape;1709;p115"/>
          <p:cNvSpPr/>
          <p:nvPr/>
        </p:nvSpPr>
        <p:spPr>
          <a:xfrm rot="1835999">
            <a:off x="4650623" y="1850740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10" name="Google Shape;1710;p115"/>
          <p:cNvSpPr/>
          <p:nvPr/>
        </p:nvSpPr>
        <p:spPr>
          <a:xfrm rot="1835999">
            <a:off x="6056961" y="2669515"/>
            <a:ext cx="453794" cy="254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green checkmark.svg - Wikipedia" id="1711" name="Google Shape;1711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60" y="2451962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2" name="Google Shape;1712;p115"/>
          <p:cNvGrpSpPr/>
          <p:nvPr/>
        </p:nvGrpSpPr>
        <p:grpSpPr>
          <a:xfrm>
            <a:off x="6612048" y="2691541"/>
            <a:ext cx="824159" cy="799437"/>
            <a:chOff x="4359738" y="1539290"/>
            <a:chExt cx="1153800" cy="1119189"/>
          </a:xfrm>
        </p:grpSpPr>
        <p:grpSp>
          <p:nvGrpSpPr>
            <p:cNvPr id="1713" name="Google Shape;1713;p115"/>
            <p:cNvGrpSpPr/>
            <p:nvPr/>
          </p:nvGrpSpPr>
          <p:grpSpPr>
            <a:xfrm>
              <a:off x="4500982" y="1787369"/>
              <a:ext cx="871315" cy="871110"/>
              <a:chOff x="370338" y="2676222"/>
              <a:chExt cx="646808" cy="646800"/>
            </a:xfrm>
          </p:grpSpPr>
          <p:sp>
            <p:nvSpPr>
              <p:cNvPr id="1714" name="Google Shape;1714;p115"/>
              <p:cNvSpPr/>
              <p:nvPr/>
            </p:nvSpPr>
            <p:spPr>
              <a:xfrm>
                <a:off x="370346" y="2676222"/>
                <a:ext cx="646800" cy="646800"/>
              </a:xfrm>
              <a:prstGeom prst="rect">
                <a:avLst/>
              </a:prstGeom>
              <a:solidFill>
                <a:srgbClr val="FFFFFF"/>
              </a:solidFill>
              <a:ln cap="flat" cmpd="sng" w="18350">
                <a:solidFill>
                  <a:srgbClr val="42FA8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7975" lIns="87975" spcFirstLastPara="1" rIns="87975" wrap="square" tIns="879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15" name="Google Shape;1715;p115"/>
              <p:cNvGrpSpPr/>
              <p:nvPr/>
            </p:nvGrpSpPr>
            <p:grpSpPr>
              <a:xfrm>
                <a:off x="370338" y="2692376"/>
                <a:ext cx="646748" cy="616871"/>
                <a:chOff x="968400" y="1912125"/>
                <a:chExt cx="855600" cy="816075"/>
              </a:xfrm>
            </p:grpSpPr>
            <p:pic>
              <p:nvPicPr>
                <p:cNvPr id="1716" name="Google Shape;1716;p11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09875" y="1912125"/>
                  <a:ext cx="572700" cy="572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17" name="Google Shape;1717;p115"/>
                <p:cNvSpPr txBox="1"/>
                <p:nvPr/>
              </p:nvSpPr>
              <p:spPr>
                <a:xfrm>
                  <a:off x="968400" y="2402400"/>
                  <a:ext cx="855600" cy="32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3975" lIns="86575" spcFirstLastPara="1" rIns="86575" wrap="square" tIns="43975">
                  <a:sp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62">
                      <a:solidFill>
                        <a:srgbClr val="1D1C1D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.SOL</a:t>
                  </a:r>
                  <a:endParaRPr sz="962">
                    <a:solidFill>
                      <a:srgbClr val="1D1C1D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  <p:sp>
          <p:nvSpPr>
            <p:cNvPr id="1718" name="Google Shape;1718;p115"/>
            <p:cNvSpPr txBox="1"/>
            <p:nvPr/>
          </p:nvSpPr>
          <p:spPr>
            <a:xfrm>
              <a:off x="4359738" y="1539290"/>
              <a:ext cx="115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3975" lIns="86575" spcFirstLastPara="1" rIns="86575" wrap="square" tIns="439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2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(simplified)</a:t>
              </a:r>
              <a:endParaRPr sz="962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19" name="Google Shape;1719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658" y="2834875"/>
            <a:ext cx="651400" cy="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15"/>
          <p:cNvSpPr/>
          <p:nvPr/>
        </p:nvSpPr>
        <p:spPr>
          <a:xfrm rot="-946417">
            <a:off x="6098966" y="1971368"/>
            <a:ext cx="453580" cy="2544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File:Eo circle red letter-x.svg - Wikimedia Commons" id="1721" name="Google Shape;1721;p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60" y="1752975"/>
            <a:ext cx="239576" cy="239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2" name="Google Shape;1722;p115"/>
          <p:cNvGrpSpPr/>
          <p:nvPr/>
        </p:nvGrpSpPr>
        <p:grpSpPr>
          <a:xfrm>
            <a:off x="6612027" y="1596208"/>
            <a:ext cx="824173" cy="824088"/>
            <a:chOff x="7919839" y="828750"/>
            <a:chExt cx="853800" cy="853800"/>
          </a:xfrm>
        </p:grpSpPr>
        <p:sp>
          <p:nvSpPr>
            <p:cNvPr id="1723" name="Google Shape;1723;p115"/>
            <p:cNvSpPr/>
            <p:nvPr/>
          </p:nvSpPr>
          <p:spPr>
            <a:xfrm>
              <a:off x="7919839" y="828750"/>
              <a:ext cx="853800" cy="853800"/>
            </a:xfrm>
            <a:prstGeom prst="ellipse">
              <a:avLst/>
            </a:prstGeom>
            <a:solidFill>
              <a:srgbClr val="FFFFFF"/>
            </a:solidFill>
            <a:ln cap="flat" cmpd="sng" w="9175">
              <a:solidFill>
                <a:srgbClr val="0F14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225" lIns="88225" spcFirstLastPara="1" rIns="88225" wrap="square" tIns="882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15"/>
            <p:cNvSpPr txBox="1"/>
            <p:nvPr/>
          </p:nvSpPr>
          <p:spPr>
            <a:xfrm>
              <a:off x="7942052" y="1307997"/>
              <a:ext cx="809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225" lIns="88225" spcFirstLastPara="1" rIns="88225" wrap="square" tIns="882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72">
                  <a:latin typeface="DM Sans"/>
                  <a:ea typeface="DM Sans"/>
                  <a:cs typeface="DM Sans"/>
                  <a:sym typeface="DM Sans"/>
                </a:rPr>
                <a:t>Explanation</a:t>
              </a:r>
              <a:endParaRPr sz="772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725" name="Google Shape;1725;p1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72700" y="883032"/>
              <a:ext cx="548318" cy="5483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6" name="Google Shape;1726;p115"/>
          <p:cNvSpPr/>
          <p:nvPr/>
        </p:nvSpPr>
        <p:spPr>
          <a:xfrm flipH="1" rot="-151410">
            <a:off x="2540625" y="1199638"/>
            <a:ext cx="4442508" cy="45013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27" name="Google Shape;1727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260" y="1547062"/>
            <a:ext cx="651400" cy="65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8" name="Google Shape;1728;p115"/>
          <p:cNvCxnSpPr/>
          <p:nvPr/>
        </p:nvCxnSpPr>
        <p:spPr>
          <a:xfrm>
            <a:off x="73795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p115"/>
          <p:cNvCxnSpPr/>
          <p:nvPr/>
        </p:nvCxnSpPr>
        <p:spPr>
          <a:xfrm>
            <a:off x="7624428" y="1028125"/>
            <a:ext cx="0" cy="323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30" name="Google Shape;1730;p115"/>
          <p:cNvSpPr/>
          <p:nvPr/>
        </p:nvSpPr>
        <p:spPr>
          <a:xfrm rot="4547">
            <a:off x="512600" y="1745554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1" name="Google Shape;1731;p115"/>
          <p:cNvSpPr/>
          <p:nvPr/>
        </p:nvSpPr>
        <p:spPr>
          <a:xfrm rot="4547">
            <a:off x="7397625" y="3033379"/>
            <a:ext cx="453600" cy="2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6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5300" lIns="65300" spcFirstLastPara="1" rIns="65300" wrap="square" tIns="65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2" name="Google Shape;1732;p115"/>
          <p:cNvSpPr/>
          <p:nvPr/>
        </p:nvSpPr>
        <p:spPr>
          <a:xfrm>
            <a:off x="885575" y="2353225"/>
            <a:ext cx="1737600" cy="1826700"/>
          </a:xfrm>
          <a:prstGeom prst="rect">
            <a:avLst/>
          </a:prstGeom>
          <a:noFill/>
          <a:ln cap="flat" cmpd="sng" w="2857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33" name="Google Shape;1733;p115"/>
          <p:cNvSpPr/>
          <p:nvPr/>
        </p:nvSpPr>
        <p:spPr>
          <a:xfrm>
            <a:off x="985775" y="3288075"/>
            <a:ext cx="1537200" cy="822900"/>
          </a:xfrm>
          <a:prstGeom prst="wedgeRoundRectCallout">
            <a:avLst>
              <a:gd fmla="val -31069" name="adj1"/>
              <a:gd fmla="val -61153" name="adj2"/>
              <a:gd fmla="val 0" name="adj3"/>
            </a:avLst>
          </a:prstGeom>
          <a:solidFill>
            <a:srgbClr val="42FA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“Please </a:t>
            </a:r>
            <a:r>
              <a:rPr lang="en" sz="1300">
                <a:highlight>
                  <a:srgbClr val="FFDE40"/>
                </a:highlight>
                <a:latin typeface="DM Sans"/>
                <a:ea typeface="DM Sans"/>
                <a:cs typeface="DM Sans"/>
                <a:sym typeface="DM Sans"/>
              </a:rPr>
              <a:t>refactor</a:t>
            </a: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 the following code …”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open source!</a:t>
            </a:r>
            <a:endParaRPr/>
          </a:p>
        </p:txBody>
      </p:sp>
      <p:pic>
        <p:nvPicPr>
          <p:cNvPr id="1739" name="Google Shape;173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450" y="1320925"/>
            <a:ext cx="2501650" cy="25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16"/>
          <p:cNvSpPr txBox="1"/>
          <p:nvPr/>
        </p:nvSpPr>
        <p:spPr>
          <a:xfrm>
            <a:off x="6264875" y="3890750"/>
            <a:ext cx="205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1D19"/>
                </a:solidFill>
                <a:latin typeface="DM Sans"/>
                <a:ea typeface="DM Sans"/>
                <a:cs typeface="DM Sans"/>
                <a:sym typeface="DM Sans"/>
              </a:rPr>
              <a:t>(github link)</a:t>
            </a:r>
            <a:endParaRPr sz="1800">
              <a:solidFill>
                <a:srgbClr val="191D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17"/>
          <p:cNvSpPr txBox="1"/>
          <p:nvPr>
            <p:ph type="title"/>
          </p:nvPr>
        </p:nvSpPr>
        <p:spPr>
          <a:xfrm>
            <a:off x="265500" y="1233175"/>
            <a:ext cx="3326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46" name="Google Shape;1746;p117"/>
          <p:cNvSpPr txBox="1"/>
          <p:nvPr>
            <p:ph idx="1" type="body"/>
          </p:nvPr>
        </p:nvSpPr>
        <p:spPr>
          <a:xfrm>
            <a:off x="4292975" y="724075"/>
            <a:ext cx="4313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17"/>
          <p:cNvSpPr txBox="1"/>
          <p:nvPr>
            <p:ph idx="2" type="subTitle"/>
          </p:nvPr>
        </p:nvSpPr>
        <p:spPr>
          <a:xfrm>
            <a:off x="265500" y="2803075"/>
            <a:ext cx="3326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18"/>
          <p:cNvSpPr txBox="1"/>
          <p:nvPr>
            <p:ph type="ctrTitle"/>
          </p:nvPr>
        </p:nvSpPr>
        <p:spPr>
          <a:xfrm>
            <a:off x="534975" y="744575"/>
            <a:ext cx="780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18"/>
          <p:cNvSpPr txBox="1"/>
          <p:nvPr>
            <p:ph idx="1" type="subTitle"/>
          </p:nvPr>
        </p:nvSpPr>
        <p:spPr>
          <a:xfrm>
            <a:off x="535050" y="2834125"/>
            <a:ext cx="780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18"/>
          <p:cNvSpPr txBox="1"/>
          <p:nvPr>
            <p:ph idx="2" type="subTitle"/>
          </p:nvPr>
        </p:nvSpPr>
        <p:spPr>
          <a:xfrm>
            <a:off x="5527050" y="4039234"/>
            <a:ext cx="29454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18"/>
          <p:cNvSpPr txBox="1"/>
          <p:nvPr>
            <p:ph idx="3" type="subTitle"/>
          </p:nvPr>
        </p:nvSpPr>
        <p:spPr>
          <a:xfrm>
            <a:off x="534850" y="270350"/>
            <a:ext cx="7800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7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81" name="Google Shape;481;p47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Can we automatically generate “equivalent” implementations?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(for auditing, code review, analysis …)</a:t>
            </a:r>
            <a:endParaRPr sz="2500"/>
          </a:p>
        </p:txBody>
      </p:sp>
      <p:sp>
        <p:nvSpPr>
          <p:cNvPr id="482" name="Google Shape;482;p47"/>
          <p:cNvSpPr txBox="1"/>
          <p:nvPr/>
        </p:nvSpPr>
        <p:spPr>
          <a:xfrm>
            <a:off x="4420400" y="1185750"/>
            <a:ext cx="2214600" cy="24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6900600" y="2227050"/>
            <a:ext cx="6351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4" name="Google Shape;484;p47"/>
          <p:cNvSpPr txBox="1"/>
          <p:nvPr/>
        </p:nvSpPr>
        <p:spPr>
          <a:xfrm>
            <a:off x="7645875" y="1846950"/>
            <a:ext cx="11016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27965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6100">
              <a:solidFill>
                <a:srgbClr val="2796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19"/>
          <p:cNvSpPr txBox="1"/>
          <p:nvPr>
            <p:ph type="title"/>
          </p:nvPr>
        </p:nvSpPr>
        <p:spPr>
          <a:xfrm>
            <a:off x="6170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19"/>
          <p:cNvSpPr txBox="1"/>
          <p:nvPr>
            <p:ph idx="1" type="subTitle"/>
          </p:nvPr>
        </p:nvSpPr>
        <p:spPr>
          <a:xfrm>
            <a:off x="6170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19"/>
          <p:cNvSpPr txBox="1"/>
          <p:nvPr>
            <p:ph idx="2" type="title"/>
          </p:nvPr>
        </p:nvSpPr>
        <p:spPr>
          <a:xfrm>
            <a:off x="4654250" y="1106125"/>
            <a:ext cx="3872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19"/>
          <p:cNvSpPr txBox="1"/>
          <p:nvPr>
            <p:ph idx="3" type="subTitle"/>
          </p:nvPr>
        </p:nvSpPr>
        <p:spPr>
          <a:xfrm>
            <a:off x="4654250" y="3038700"/>
            <a:ext cx="38727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19"/>
          <p:cNvSpPr txBox="1"/>
          <p:nvPr>
            <p:ph idx="4" type="subTitle"/>
          </p:nvPr>
        </p:nvSpPr>
        <p:spPr>
          <a:xfrm>
            <a:off x="1587400" y="4499750"/>
            <a:ext cx="5059200" cy="2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20"/>
          <p:cNvSpPr txBox="1"/>
          <p:nvPr>
            <p:ph type="ctrTitle"/>
          </p:nvPr>
        </p:nvSpPr>
        <p:spPr>
          <a:xfrm>
            <a:off x="311700" y="2348800"/>
            <a:ext cx="8520600" cy="14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770" name="Google Shape;1770;p120"/>
          <p:cNvSpPr txBox="1"/>
          <p:nvPr>
            <p:ph idx="1" type="subTitle"/>
          </p:nvPr>
        </p:nvSpPr>
        <p:spPr>
          <a:xfrm>
            <a:off x="311700" y="15056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Assets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21"/>
          <p:cNvSpPr/>
          <p:nvPr/>
        </p:nvSpPr>
        <p:spPr>
          <a:xfrm>
            <a:off x="6343650" y="1420975"/>
            <a:ext cx="2047800" cy="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6" name="Google Shape;1776;p1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466940" y="1536338"/>
            <a:ext cx="574869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21"/>
          <p:cNvSpPr/>
          <p:nvPr/>
        </p:nvSpPr>
        <p:spPr>
          <a:xfrm>
            <a:off x="6343650" y="2442713"/>
            <a:ext cx="2047800" cy="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21"/>
          <p:cNvSpPr txBox="1"/>
          <p:nvPr/>
        </p:nvSpPr>
        <p:spPr>
          <a:xfrm>
            <a:off x="7108550" y="2558088"/>
            <a:ext cx="127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0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Unknown</a:t>
            </a:r>
            <a:endParaRPr b="1" sz="1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Timeout</a:t>
            </a:r>
            <a:endParaRPr sz="1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79" name="Google Shape;1779;p121"/>
          <p:cNvSpPr/>
          <p:nvPr/>
        </p:nvSpPr>
        <p:spPr>
          <a:xfrm>
            <a:off x="787400" y="3016838"/>
            <a:ext cx="941400" cy="9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21"/>
          <p:cNvSpPr/>
          <p:nvPr/>
        </p:nvSpPr>
        <p:spPr>
          <a:xfrm>
            <a:off x="787400" y="1695500"/>
            <a:ext cx="941400" cy="9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Certora Static Code Analysis:</a:t>
            </a:r>
            <a:endParaRPr/>
          </a:p>
        </p:txBody>
      </p:sp>
      <p:grpSp>
        <p:nvGrpSpPr>
          <p:cNvPr id="1782" name="Google Shape;1782;p121"/>
          <p:cNvGrpSpPr/>
          <p:nvPr/>
        </p:nvGrpSpPr>
        <p:grpSpPr>
          <a:xfrm>
            <a:off x="480651" y="1759725"/>
            <a:ext cx="1554900" cy="767175"/>
            <a:chOff x="618776" y="1912125"/>
            <a:chExt cx="1554900" cy="767175"/>
          </a:xfrm>
        </p:grpSpPr>
        <p:pic>
          <p:nvPicPr>
            <p:cNvPr id="1783" name="Google Shape;1783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4" name="Google Shape;1784;p121"/>
            <p:cNvSpPr txBox="1"/>
            <p:nvPr/>
          </p:nvSpPr>
          <p:spPr>
            <a:xfrm>
              <a:off x="618776" y="2402400"/>
              <a:ext cx="155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Invariants</a:t>
              </a:r>
              <a:endParaRPr sz="12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85" name="Google Shape;1785;p121"/>
          <p:cNvSpPr txBox="1"/>
          <p:nvPr>
            <p:ph type="title"/>
          </p:nvPr>
        </p:nvSpPr>
        <p:spPr>
          <a:xfrm>
            <a:off x="311700" y="960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1742" lvl="0" marL="347472" rtl="0" algn="l">
              <a:spcBef>
                <a:spcPts val="0"/>
              </a:spcBef>
              <a:spcAft>
                <a:spcPts val="0"/>
              </a:spcAft>
              <a:buClr>
                <a:srgbClr val="279651"/>
              </a:buClr>
              <a:buSzPts val="1620"/>
              <a:buFont typeface="PT Mono"/>
              <a:buChar char="▶"/>
            </a:pPr>
            <a:r>
              <a:rPr lang="en" sz="1620">
                <a:latin typeface="PT Mono"/>
                <a:ea typeface="PT Mono"/>
                <a:cs typeface="PT Mono"/>
                <a:sym typeface="PT Mono"/>
              </a:rPr>
              <a:t>Exhaustive defect finding</a:t>
            </a:r>
            <a:endParaRPr sz="1620">
              <a:latin typeface="PT Mono"/>
              <a:ea typeface="PT Mono"/>
              <a:cs typeface="PT Mono"/>
              <a:sym typeface="PT Mono"/>
            </a:endParaRPr>
          </a:p>
        </p:txBody>
      </p:sp>
      <p:grpSp>
        <p:nvGrpSpPr>
          <p:cNvPr id="1786" name="Google Shape;1786;p121"/>
          <p:cNvGrpSpPr/>
          <p:nvPr/>
        </p:nvGrpSpPr>
        <p:grpSpPr>
          <a:xfrm>
            <a:off x="480651" y="3103950"/>
            <a:ext cx="1554900" cy="767175"/>
            <a:chOff x="618776" y="1912125"/>
            <a:chExt cx="1554900" cy="767175"/>
          </a:xfrm>
        </p:grpSpPr>
        <p:pic>
          <p:nvPicPr>
            <p:cNvPr id="1787" name="Google Shape;1787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21"/>
            <p:cNvSpPr txBox="1"/>
            <p:nvPr/>
          </p:nvSpPr>
          <p:spPr>
            <a:xfrm>
              <a:off x="618776" y="2402400"/>
              <a:ext cx="1554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Code</a:t>
              </a:r>
              <a:endParaRPr sz="12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789" name="Google Shape;1789;p121"/>
          <p:cNvSpPr txBox="1"/>
          <p:nvPr/>
        </p:nvSpPr>
        <p:spPr>
          <a:xfrm>
            <a:off x="7108550" y="1536350"/>
            <a:ext cx="127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0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Proofs that the invariants hold forever</a:t>
            </a:r>
            <a:endParaRPr sz="1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0" name="Google Shape;1790;p121"/>
          <p:cNvSpPr/>
          <p:nvPr/>
        </p:nvSpPr>
        <p:spPr>
          <a:xfrm>
            <a:off x="6343650" y="3464475"/>
            <a:ext cx="2047800" cy="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21"/>
          <p:cNvSpPr txBox="1"/>
          <p:nvPr/>
        </p:nvSpPr>
        <p:spPr>
          <a:xfrm>
            <a:off x="7108550" y="3579850"/>
            <a:ext cx="127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0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rPr>
              <a:t>A hard to find behavior which violates the invariants</a:t>
            </a:r>
            <a:endParaRPr sz="1000">
              <a:solidFill>
                <a:srgbClr val="1D1C1D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92" name="Google Shape;179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8400" y="2085975"/>
            <a:ext cx="1590699" cy="159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3" name="Google Shape;1793;p121"/>
          <p:cNvCxnSpPr>
            <a:stCxn id="1792" idx="1"/>
            <a:endCxn id="1780" idx="3"/>
          </p:cNvCxnSpPr>
          <p:nvPr/>
        </p:nvCxnSpPr>
        <p:spPr>
          <a:xfrm rot="10800000">
            <a:off x="1728700" y="2166125"/>
            <a:ext cx="1799700" cy="715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1D1C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4" name="Google Shape;1794;p121"/>
          <p:cNvCxnSpPr>
            <a:stCxn id="1792" idx="1"/>
            <a:endCxn id="1779" idx="3"/>
          </p:cNvCxnSpPr>
          <p:nvPr/>
        </p:nvCxnSpPr>
        <p:spPr>
          <a:xfrm flipH="1">
            <a:off x="1728700" y="2881325"/>
            <a:ext cx="1799700" cy="6063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1D1C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121"/>
          <p:cNvCxnSpPr>
            <a:stCxn id="1792" idx="3"/>
            <a:endCxn id="1775" idx="1"/>
          </p:cNvCxnSpPr>
          <p:nvPr/>
        </p:nvCxnSpPr>
        <p:spPr>
          <a:xfrm flipH="1" rot="10800000">
            <a:off x="5119099" y="1859525"/>
            <a:ext cx="1224600" cy="1021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1D1C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121"/>
          <p:cNvCxnSpPr>
            <a:stCxn id="1792" idx="3"/>
            <a:endCxn id="1790" idx="1"/>
          </p:cNvCxnSpPr>
          <p:nvPr/>
        </p:nvCxnSpPr>
        <p:spPr>
          <a:xfrm>
            <a:off x="5119099" y="2881325"/>
            <a:ext cx="1224600" cy="1021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1D1C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121"/>
          <p:cNvCxnSpPr>
            <a:stCxn id="1792" idx="3"/>
            <a:endCxn id="1777" idx="1"/>
          </p:cNvCxnSpPr>
          <p:nvPr/>
        </p:nvCxnSpPr>
        <p:spPr>
          <a:xfrm>
            <a:off x="5119099" y="2881325"/>
            <a:ext cx="122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8" name="Google Shape;1798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451" y="2632137"/>
            <a:ext cx="486899" cy="4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121"/>
          <p:cNvPicPr preferRelativeResize="0"/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6447900" y="2574561"/>
            <a:ext cx="612950" cy="61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5687" y="1566964"/>
            <a:ext cx="486900" cy="48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42337" y="3640987"/>
            <a:ext cx="424050" cy="4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121"/>
          <p:cNvPicPr preferRelativeResize="0"/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6447900" y="3636561"/>
            <a:ext cx="612950" cy="53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22"/>
          <p:cNvSpPr/>
          <p:nvPr/>
        </p:nvSpPr>
        <p:spPr>
          <a:xfrm>
            <a:off x="2644544" y="3324631"/>
            <a:ext cx="1403400" cy="604500"/>
          </a:xfrm>
          <a:prstGeom prst="rect">
            <a:avLst/>
          </a:prstGeom>
          <a:noFill/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22"/>
          <p:cNvSpPr/>
          <p:nvPr/>
        </p:nvSpPr>
        <p:spPr>
          <a:xfrm>
            <a:off x="522746" y="1438350"/>
            <a:ext cx="646800" cy="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Certora Prover Architecture</a:t>
            </a:r>
            <a:endParaRPr/>
          </a:p>
        </p:txBody>
      </p:sp>
      <p:grpSp>
        <p:nvGrpSpPr>
          <p:cNvPr id="1810" name="Google Shape;1810;p122"/>
          <p:cNvGrpSpPr/>
          <p:nvPr/>
        </p:nvGrpSpPr>
        <p:grpSpPr>
          <a:xfrm>
            <a:off x="522738" y="1454504"/>
            <a:ext cx="646748" cy="616871"/>
            <a:chOff x="968400" y="1912125"/>
            <a:chExt cx="855600" cy="816075"/>
          </a:xfrm>
        </p:grpSpPr>
        <p:pic>
          <p:nvPicPr>
            <p:cNvPr id="1811" name="Google Shape;1811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2" name="Google Shape;1812;p122"/>
            <p:cNvSpPr txBox="1"/>
            <p:nvPr/>
          </p:nvSpPr>
          <p:spPr>
            <a:xfrm>
              <a:off x="968400" y="2402400"/>
              <a:ext cx="855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.SOL</a:t>
              </a:r>
              <a:endParaRPr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13" name="Google Shape;1813;p122"/>
          <p:cNvSpPr/>
          <p:nvPr/>
        </p:nvSpPr>
        <p:spPr>
          <a:xfrm>
            <a:off x="1383530" y="1644705"/>
            <a:ext cx="5118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Sol C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4" name="Google Shape;1814;p122"/>
          <p:cNvCxnSpPr>
            <a:stCxn id="1808" idx="3"/>
            <a:endCxn id="1813" idx="1"/>
          </p:cNvCxnSpPr>
          <p:nvPr/>
        </p:nvCxnSpPr>
        <p:spPr>
          <a:xfrm>
            <a:off x="1169546" y="1761750"/>
            <a:ext cx="2139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22"/>
          <p:cNvSpPr/>
          <p:nvPr/>
        </p:nvSpPr>
        <p:spPr>
          <a:xfrm>
            <a:off x="2109168" y="1438350"/>
            <a:ext cx="646800" cy="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6" name="Google Shape;1816;p122"/>
          <p:cNvGrpSpPr/>
          <p:nvPr/>
        </p:nvGrpSpPr>
        <p:grpSpPr>
          <a:xfrm>
            <a:off x="2109179" y="1471804"/>
            <a:ext cx="646748" cy="616871"/>
            <a:chOff x="968400" y="1912125"/>
            <a:chExt cx="855600" cy="816075"/>
          </a:xfrm>
        </p:grpSpPr>
        <p:pic>
          <p:nvPicPr>
            <p:cNvPr id="1817" name="Google Shape;1817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p122"/>
            <p:cNvSpPr txBox="1"/>
            <p:nvPr/>
          </p:nvSpPr>
          <p:spPr>
            <a:xfrm>
              <a:off x="968400" y="2402400"/>
              <a:ext cx="855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.EVM</a:t>
              </a:r>
              <a:endParaRPr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819" name="Google Shape;1819;p122"/>
          <p:cNvCxnSpPr>
            <a:stCxn id="1813" idx="3"/>
            <a:endCxn id="1815" idx="1"/>
          </p:cNvCxnSpPr>
          <p:nvPr/>
        </p:nvCxnSpPr>
        <p:spPr>
          <a:xfrm>
            <a:off x="1895330" y="1761855"/>
            <a:ext cx="2139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0" name="Google Shape;1820;p122"/>
          <p:cNvSpPr/>
          <p:nvPr/>
        </p:nvSpPr>
        <p:spPr>
          <a:xfrm>
            <a:off x="2969952" y="1644706"/>
            <a:ext cx="7527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Decompile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21" name="Google Shape;1821;p122"/>
          <p:cNvCxnSpPr>
            <a:stCxn id="1815" idx="3"/>
            <a:endCxn id="1820" idx="1"/>
          </p:cNvCxnSpPr>
          <p:nvPr/>
        </p:nvCxnSpPr>
        <p:spPr>
          <a:xfrm>
            <a:off x="2755968" y="1761750"/>
            <a:ext cx="2139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2" name="Google Shape;1822;p122"/>
          <p:cNvSpPr/>
          <p:nvPr/>
        </p:nvSpPr>
        <p:spPr>
          <a:xfrm>
            <a:off x="522746" y="2683492"/>
            <a:ext cx="646800" cy="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3" name="Google Shape;1823;p122"/>
          <p:cNvGrpSpPr/>
          <p:nvPr/>
        </p:nvGrpSpPr>
        <p:grpSpPr>
          <a:xfrm>
            <a:off x="522738" y="2699646"/>
            <a:ext cx="646748" cy="616871"/>
            <a:chOff x="968400" y="1912125"/>
            <a:chExt cx="855600" cy="816075"/>
          </a:xfrm>
        </p:grpSpPr>
        <p:pic>
          <p:nvPicPr>
            <p:cNvPr id="1824" name="Google Shape;1824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5" name="Google Shape;1825;p122"/>
            <p:cNvSpPr txBox="1"/>
            <p:nvPr/>
          </p:nvSpPr>
          <p:spPr>
            <a:xfrm>
              <a:off x="968400" y="2402400"/>
              <a:ext cx="855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.SPEC</a:t>
              </a:r>
              <a:endParaRPr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26" name="Google Shape;1826;p122"/>
          <p:cNvSpPr/>
          <p:nvPr/>
        </p:nvSpPr>
        <p:spPr>
          <a:xfrm>
            <a:off x="1673739" y="2889836"/>
            <a:ext cx="6873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Compile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7" name="Google Shape;1827;p122"/>
          <p:cNvSpPr/>
          <p:nvPr/>
        </p:nvSpPr>
        <p:spPr>
          <a:xfrm>
            <a:off x="2865026" y="2592083"/>
            <a:ext cx="962400" cy="829500"/>
          </a:xfrm>
          <a:prstGeom prst="hexagon">
            <a:avLst>
              <a:gd fmla="val 28250" name="adj"/>
              <a:gd fmla="val 115470" name="vf"/>
            </a:avLst>
          </a:prstGeom>
          <a:solidFill>
            <a:schemeClr val="lt1"/>
          </a:solidFill>
          <a:ln cap="rnd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i="0" sz="1700" u="none" cap="none" strike="noStrike">
              <a:solidFill>
                <a:srgbClr val="0F14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8" name="Google Shape;1828;p122"/>
          <p:cNvSpPr/>
          <p:nvPr/>
        </p:nvSpPr>
        <p:spPr>
          <a:xfrm>
            <a:off x="4086678" y="2889836"/>
            <a:ext cx="9123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VC generation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29" name="Google Shape;1829;p122"/>
          <p:cNvSpPr/>
          <p:nvPr/>
        </p:nvSpPr>
        <p:spPr>
          <a:xfrm>
            <a:off x="5241840" y="2683492"/>
            <a:ext cx="646800" cy="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0" name="Google Shape;1830;p122"/>
          <p:cNvGrpSpPr/>
          <p:nvPr/>
        </p:nvGrpSpPr>
        <p:grpSpPr>
          <a:xfrm>
            <a:off x="5241832" y="2699646"/>
            <a:ext cx="646748" cy="616871"/>
            <a:chOff x="968400" y="1912125"/>
            <a:chExt cx="855600" cy="816075"/>
          </a:xfrm>
        </p:grpSpPr>
        <p:pic>
          <p:nvPicPr>
            <p:cNvPr id="1831" name="Google Shape;1831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2" name="Google Shape;1832;p122"/>
            <p:cNvSpPr txBox="1"/>
            <p:nvPr/>
          </p:nvSpPr>
          <p:spPr>
            <a:xfrm>
              <a:off x="968400" y="2402400"/>
              <a:ext cx="855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.SMT2</a:t>
              </a:r>
              <a:endParaRPr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33" name="Google Shape;1833;p122"/>
          <p:cNvSpPr/>
          <p:nvPr/>
        </p:nvSpPr>
        <p:spPr>
          <a:xfrm>
            <a:off x="6131671" y="2889848"/>
            <a:ext cx="6873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SMT Solve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4" name="Google Shape;1834;p122"/>
          <p:cNvSpPr txBox="1"/>
          <p:nvPr/>
        </p:nvSpPr>
        <p:spPr>
          <a:xfrm>
            <a:off x="2562818" y="3406796"/>
            <a:ext cx="156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Correctness preserving transformation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35" name="Google Shape;1835;p122"/>
          <p:cNvCxnSpPr>
            <a:stCxn id="1828" idx="3"/>
            <a:endCxn id="1829" idx="1"/>
          </p:cNvCxnSpPr>
          <p:nvPr/>
        </p:nvCxnSpPr>
        <p:spPr>
          <a:xfrm>
            <a:off x="4998978" y="3006986"/>
            <a:ext cx="2430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122"/>
          <p:cNvCxnSpPr>
            <a:stCxn id="1833" idx="1"/>
            <a:endCxn id="1829" idx="3"/>
          </p:cNvCxnSpPr>
          <p:nvPr/>
        </p:nvCxnSpPr>
        <p:spPr>
          <a:xfrm rot="10800000">
            <a:off x="5888671" y="3006998"/>
            <a:ext cx="2430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7" name="Google Shape;1837;p122"/>
          <p:cNvSpPr/>
          <p:nvPr/>
        </p:nvSpPr>
        <p:spPr>
          <a:xfrm>
            <a:off x="2969948" y="2682507"/>
            <a:ext cx="752700" cy="648600"/>
          </a:xfrm>
          <a:prstGeom prst="hexagon">
            <a:avLst>
              <a:gd fmla="val 28250" name="adj"/>
              <a:gd fmla="val 115470" name="vf"/>
            </a:avLst>
          </a:prstGeom>
          <a:solidFill>
            <a:schemeClr val="lt1"/>
          </a:solidFill>
          <a:ln cap="rnd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en" sz="1200">
                <a:solidFill>
                  <a:srgbClr val="0F1419"/>
                </a:solidFill>
                <a:latin typeface="DM Sans"/>
                <a:ea typeface="DM Sans"/>
                <a:cs typeface="DM Sans"/>
                <a:sym typeface="DM Sans"/>
              </a:rPr>
              <a:t>.TAC</a:t>
            </a:r>
            <a:endParaRPr i="0" sz="1200" u="none" cap="none" strike="noStrike">
              <a:solidFill>
                <a:srgbClr val="0F141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38" name="Google Shape;1838;p122"/>
          <p:cNvCxnSpPr>
            <a:stCxn id="1822" idx="3"/>
            <a:endCxn id="1826" idx="1"/>
          </p:cNvCxnSpPr>
          <p:nvPr/>
        </p:nvCxnSpPr>
        <p:spPr>
          <a:xfrm>
            <a:off x="1169546" y="3006892"/>
            <a:ext cx="5043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9" name="Google Shape;1839;p122"/>
          <p:cNvCxnSpPr>
            <a:stCxn id="1827" idx="3"/>
            <a:endCxn id="1826" idx="3"/>
          </p:cNvCxnSpPr>
          <p:nvPr/>
        </p:nvCxnSpPr>
        <p:spPr>
          <a:xfrm flipH="1">
            <a:off x="2361026" y="3006833"/>
            <a:ext cx="504000" cy="30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40" name="Google Shape;1840;p122"/>
          <p:cNvSpPr/>
          <p:nvPr/>
        </p:nvSpPr>
        <p:spPr>
          <a:xfrm>
            <a:off x="7021494" y="2683492"/>
            <a:ext cx="646800" cy="6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122"/>
          <p:cNvGrpSpPr/>
          <p:nvPr/>
        </p:nvGrpSpPr>
        <p:grpSpPr>
          <a:xfrm>
            <a:off x="7021486" y="2699646"/>
            <a:ext cx="646748" cy="616871"/>
            <a:chOff x="968400" y="1912125"/>
            <a:chExt cx="855600" cy="816075"/>
          </a:xfrm>
        </p:grpSpPr>
        <p:pic>
          <p:nvPicPr>
            <p:cNvPr id="1842" name="Google Shape;1842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09875" y="19121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122"/>
            <p:cNvSpPr txBox="1"/>
            <p:nvPr/>
          </p:nvSpPr>
          <p:spPr>
            <a:xfrm>
              <a:off x="968400" y="2402400"/>
              <a:ext cx="8556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0000" spcFirstLastPara="1" rIns="90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D1C1D"/>
                  </a:solidFill>
                  <a:latin typeface="DM Sans"/>
                  <a:ea typeface="DM Sans"/>
                  <a:cs typeface="DM Sans"/>
                  <a:sym typeface="DM Sans"/>
                </a:rPr>
                <a:t>.SMT2</a:t>
              </a:r>
              <a:endParaRPr sz="1000">
                <a:solidFill>
                  <a:srgbClr val="1D1C1D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844" name="Google Shape;1844;p122"/>
          <p:cNvSpPr/>
          <p:nvPr/>
        </p:nvSpPr>
        <p:spPr>
          <a:xfrm>
            <a:off x="7871016" y="2889836"/>
            <a:ext cx="646800" cy="234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Analyze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45" name="Google Shape;1845;p122"/>
          <p:cNvCxnSpPr>
            <a:stCxn id="1820" idx="2"/>
          </p:cNvCxnSpPr>
          <p:nvPr/>
        </p:nvCxnSpPr>
        <p:spPr>
          <a:xfrm flipH="1">
            <a:off x="3343302" y="1879006"/>
            <a:ext cx="3000" cy="68310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122"/>
          <p:cNvCxnSpPr>
            <a:stCxn id="1827" idx="0"/>
            <a:endCxn id="1828" idx="1"/>
          </p:cNvCxnSpPr>
          <p:nvPr/>
        </p:nvCxnSpPr>
        <p:spPr>
          <a:xfrm>
            <a:off x="3827426" y="3006833"/>
            <a:ext cx="259200" cy="30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122"/>
          <p:cNvCxnSpPr>
            <a:stCxn id="1833" idx="3"/>
            <a:endCxn id="1840" idx="1"/>
          </p:cNvCxnSpPr>
          <p:nvPr/>
        </p:nvCxnSpPr>
        <p:spPr>
          <a:xfrm>
            <a:off x="6818971" y="3006998"/>
            <a:ext cx="2025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122"/>
          <p:cNvCxnSpPr>
            <a:endCxn id="1844" idx="1"/>
          </p:cNvCxnSpPr>
          <p:nvPr/>
        </p:nvCxnSpPr>
        <p:spPr>
          <a:xfrm>
            <a:off x="7668216" y="3006986"/>
            <a:ext cx="202800" cy="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9" name="Google Shape;1849;p122"/>
          <p:cNvSpPr txBox="1"/>
          <p:nvPr/>
        </p:nvSpPr>
        <p:spPr>
          <a:xfrm>
            <a:off x="4230367" y="1932321"/>
            <a:ext cx="152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Mitigating SMT complexity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50" name="Google Shape;1850;p122"/>
          <p:cNvSpPr/>
          <p:nvPr/>
        </p:nvSpPr>
        <p:spPr>
          <a:xfrm>
            <a:off x="7767439" y="1514550"/>
            <a:ext cx="853800" cy="853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F14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1" name="Google Shape;1851;p122"/>
          <p:cNvCxnSpPr>
            <a:stCxn id="1844" idx="0"/>
            <a:endCxn id="1850" idx="4"/>
          </p:cNvCxnSpPr>
          <p:nvPr/>
        </p:nvCxnSpPr>
        <p:spPr>
          <a:xfrm rot="10800000">
            <a:off x="8194416" y="2368436"/>
            <a:ext cx="0" cy="521400"/>
          </a:xfrm>
          <a:prstGeom prst="straightConnector1">
            <a:avLst/>
          </a:prstGeom>
          <a:noFill/>
          <a:ln cap="flat" cmpd="sng" w="9525">
            <a:solidFill>
              <a:srgbClr val="0F14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2" name="Google Shape;1852;p122"/>
          <p:cNvSpPr txBox="1"/>
          <p:nvPr/>
        </p:nvSpPr>
        <p:spPr>
          <a:xfrm>
            <a:off x="7789652" y="1993797"/>
            <a:ext cx="80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M Sans"/>
                <a:ea typeface="DM Sans"/>
                <a:cs typeface="DM Sans"/>
                <a:sym typeface="DM Sans"/>
              </a:rPr>
              <a:t>Report</a:t>
            </a:r>
            <a:endParaRPr sz="8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53" name="Google Shape;1853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300" y="1568832"/>
            <a:ext cx="548318" cy="548317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22"/>
          <p:cNvSpPr/>
          <p:nvPr/>
        </p:nvSpPr>
        <p:spPr>
          <a:xfrm>
            <a:off x="4086575" y="1879034"/>
            <a:ext cx="1998600" cy="4245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42FA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Certora Today</a:t>
            </a:r>
            <a:endParaRPr/>
          </a:p>
        </p:txBody>
      </p:sp>
      <p:pic>
        <p:nvPicPr>
          <p:cNvPr id="1860" name="Google Shape;186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737775"/>
            <a:ext cx="3906250" cy="36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p123"/>
          <p:cNvSpPr txBox="1"/>
          <p:nvPr>
            <p:ph idx="4294967295" type="subTitle"/>
          </p:nvPr>
        </p:nvSpPr>
        <p:spPr>
          <a:xfrm>
            <a:off x="949400" y="1727650"/>
            <a:ext cx="23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  <a:t>Solidity lines</a:t>
            </a:r>
            <a:b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</a:br>
            <a: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  <a:t>automatically verified</a:t>
            </a:r>
            <a:endParaRPr sz="1000">
              <a:solidFill>
                <a:srgbClr val="0F14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862" name="Google Shape;1862;p123"/>
          <p:cNvSpPr txBox="1"/>
          <p:nvPr>
            <p:ph idx="4294967295" type="subTitle"/>
          </p:nvPr>
        </p:nvSpPr>
        <p:spPr>
          <a:xfrm>
            <a:off x="535475" y="1167250"/>
            <a:ext cx="32238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0F1419"/>
                </a:solidFill>
              </a:rPr>
              <a:t>+2 Million</a:t>
            </a:r>
            <a:endParaRPr b="1" sz="4000">
              <a:solidFill>
                <a:srgbClr val="0F1419"/>
              </a:solidFill>
            </a:endParaRPr>
          </a:p>
        </p:txBody>
      </p:sp>
      <p:sp>
        <p:nvSpPr>
          <p:cNvPr id="1863" name="Google Shape;1863;p123"/>
          <p:cNvSpPr txBox="1"/>
          <p:nvPr>
            <p:ph idx="4294967295" type="subTitle"/>
          </p:nvPr>
        </p:nvSpPr>
        <p:spPr>
          <a:xfrm>
            <a:off x="949400" y="2860750"/>
            <a:ext cx="23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  <a:t>Runs per month</a:t>
            </a:r>
            <a:endParaRPr sz="1000">
              <a:solidFill>
                <a:srgbClr val="0F14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864" name="Google Shape;1864;p123"/>
          <p:cNvSpPr txBox="1"/>
          <p:nvPr>
            <p:ph idx="4294967295" type="subTitle"/>
          </p:nvPr>
        </p:nvSpPr>
        <p:spPr>
          <a:xfrm>
            <a:off x="535475" y="2376550"/>
            <a:ext cx="32238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0F1419"/>
                </a:solidFill>
              </a:rPr>
              <a:t>15,000</a:t>
            </a:r>
            <a:endParaRPr b="1" sz="4000">
              <a:solidFill>
                <a:srgbClr val="0F1419"/>
              </a:solidFill>
            </a:endParaRPr>
          </a:p>
        </p:txBody>
      </p:sp>
      <p:sp>
        <p:nvSpPr>
          <p:cNvPr id="1865" name="Google Shape;1865;p123"/>
          <p:cNvSpPr txBox="1"/>
          <p:nvPr>
            <p:ph idx="4294967295" type="subTitle"/>
          </p:nvPr>
        </p:nvSpPr>
        <p:spPr>
          <a:xfrm>
            <a:off x="949400" y="3833025"/>
            <a:ext cx="23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  <a:t>DeFi hacks prevented</a:t>
            </a:r>
            <a:endParaRPr sz="1000">
              <a:solidFill>
                <a:srgbClr val="0F14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866" name="Google Shape;1866;p123"/>
          <p:cNvSpPr txBox="1"/>
          <p:nvPr>
            <p:ph idx="4294967295" type="subTitle"/>
          </p:nvPr>
        </p:nvSpPr>
        <p:spPr>
          <a:xfrm>
            <a:off x="535475" y="3348825"/>
            <a:ext cx="32238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0F1419"/>
                </a:solidFill>
              </a:rPr>
              <a:t>100</a:t>
            </a:r>
            <a:endParaRPr b="1" sz="4000">
              <a:solidFill>
                <a:srgbClr val="0F1419"/>
              </a:solidFill>
            </a:endParaRPr>
          </a:p>
        </p:txBody>
      </p:sp>
      <p:sp>
        <p:nvSpPr>
          <p:cNvPr id="1867" name="Google Shape;1867;p123"/>
          <p:cNvSpPr txBox="1"/>
          <p:nvPr>
            <p:ph idx="4294967295" type="subTitle"/>
          </p:nvPr>
        </p:nvSpPr>
        <p:spPr>
          <a:xfrm>
            <a:off x="5672050" y="1009575"/>
            <a:ext cx="72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1419"/>
                </a:solidFill>
              </a:rPr>
              <a:t>$2B</a:t>
            </a:r>
            <a:endParaRPr sz="1400">
              <a:solidFill>
                <a:srgbClr val="0F1419"/>
              </a:solidFill>
            </a:endParaRPr>
          </a:p>
        </p:txBody>
      </p:sp>
      <p:sp>
        <p:nvSpPr>
          <p:cNvPr id="1868" name="Google Shape;1868;p123"/>
          <p:cNvSpPr txBox="1"/>
          <p:nvPr>
            <p:ph idx="4294967295" type="subTitle"/>
          </p:nvPr>
        </p:nvSpPr>
        <p:spPr>
          <a:xfrm>
            <a:off x="5019360" y="1506375"/>
            <a:ext cx="72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1419"/>
                </a:solidFill>
              </a:rPr>
              <a:t>$2B</a:t>
            </a:r>
            <a:endParaRPr sz="1400">
              <a:solidFill>
                <a:srgbClr val="0F1419"/>
              </a:solidFill>
            </a:endParaRPr>
          </a:p>
        </p:txBody>
      </p:sp>
      <p:sp>
        <p:nvSpPr>
          <p:cNvPr id="1869" name="Google Shape;1869;p123"/>
          <p:cNvSpPr txBox="1"/>
          <p:nvPr>
            <p:ph idx="4294967295" type="subTitle"/>
          </p:nvPr>
        </p:nvSpPr>
        <p:spPr>
          <a:xfrm>
            <a:off x="4824535" y="2484700"/>
            <a:ext cx="72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1419"/>
                </a:solidFill>
              </a:rPr>
              <a:t>$3B</a:t>
            </a:r>
            <a:endParaRPr sz="1400">
              <a:solidFill>
                <a:srgbClr val="0F1419"/>
              </a:solidFill>
            </a:endParaRPr>
          </a:p>
        </p:txBody>
      </p:sp>
      <p:sp>
        <p:nvSpPr>
          <p:cNvPr id="1870" name="Google Shape;1870;p123"/>
          <p:cNvSpPr txBox="1"/>
          <p:nvPr>
            <p:ph idx="4294967295" type="subTitle"/>
          </p:nvPr>
        </p:nvSpPr>
        <p:spPr>
          <a:xfrm>
            <a:off x="5857135" y="3517300"/>
            <a:ext cx="72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1419"/>
                </a:solidFill>
              </a:rPr>
              <a:t>$5B</a:t>
            </a:r>
            <a:endParaRPr sz="1400">
              <a:solidFill>
                <a:srgbClr val="0F1419"/>
              </a:solidFill>
            </a:endParaRPr>
          </a:p>
        </p:txBody>
      </p:sp>
      <p:sp>
        <p:nvSpPr>
          <p:cNvPr id="1871" name="Google Shape;1871;p123"/>
          <p:cNvSpPr txBox="1"/>
          <p:nvPr>
            <p:ph idx="4294967295" type="subTitle"/>
          </p:nvPr>
        </p:nvSpPr>
        <p:spPr>
          <a:xfrm>
            <a:off x="7289135" y="1956250"/>
            <a:ext cx="720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F1419"/>
                </a:solidFill>
              </a:rPr>
              <a:t>$8B</a:t>
            </a:r>
            <a:endParaRPr sz="1400">
              <a:solidFill>
                <a:srgbClr val="0F1419"/>
              </a:solidFill>
            </a:endParaRPr>
          </a:p>
        </p:txBody>
      </p:sp>
      <p:sp>
        <p:nvSpPr>
          <p:cNvPr id="1872" name="Google Shape;1872;p123"/>
          <p:cNvSpPr txBox="1"/>
          <p:nvPr>
            <p:ph idx="4294967295" type="subTitle"/>
          </p:nvPr>
        </p:nvSpPr>
        <p:spPr>
          <a:xfrm>
            <a:off x="5250950" y="2505538"/>
            <a:ext cx="239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0F1419"/>
                </a:solidFill>
                <a:latin typeface="PT Mono"/>
                <a:ea typeface="PT Mono"/>
                <a:cs typeface="PT Mono"/>
                <a:sym typeface="PT Mono"/>
              </a:rPr>
              <a:t>Protected TVL</a:t>
            </a:r>
            <a:endParaRPr sz="1000">
              <a:solidFill>
                <a:srgbClr val="0F1419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  <p:sp>
        <p:nvSpPr>
          <p:cNvPr id="1873" name="Google Shape;1873;p123"/>
          <p:cNvSpPr txBox="1"/>
          <p:nvPr>
            <p:ph idx="4294967295" type="subTitle"/>
          </p:nvPr>
        </p:nvSpPr>
        <p:spPr>
          <a:xfrm>
            <a:off x="4837025" y="2021338"/>
            <a:ext cx="32238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rgbClr val="0F1419"/>
                </a:solidFill>
              </a:rPr>
              <a:t>$20B</a:t>
            </a:r>
            <a:endParaRPr b="1" sz="4000">
              <a:solidFill>
                <a:srgbClr val="0F1419"/>
              </a:solidFill>
            </a:endParaRPr>
          </a:p>
        </p:txBody>
      </p:sp>
      <p:pic>
        <p:nvPicPr>
          <p:cNvPr id="1874" name="Google Shape;1874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6425" y="4004776"/>
            <a:ext cx="825900" cy="22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412" y="737775"/>
            <a:ext cx="825885" cy="1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402" y="1289544"/>
            <a:ext cx="825899" cy="21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5462" y="4004788"/>
            <a:ext cx="1042425" cy="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4227" y="737769"/>
            <a:ext cx="1128101" cy="158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9" name="Google Shape;1879;p123"/>
          <p:cNvCxnSpPr>
            <a:stCxn id="1876" idx="2"/>
            <a:endCxn id="1868" idx="1"/>
          </p:cNvCxnSpPr>
          <p:nvPr/>
        </p:nvCxnSpPr>
        <p:spPr>
          <a:xfrm flipH="1" rot="-5400000">
            <a:off x="4539302" y="1312428"/>
            <a:ext cx="286200" cy="67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123"/>
          <p:cNvCxnSpPr>
            <a:stCxn id="1875" idx="3"/>
            <a:endCxn id="1867" idx="0"/>
          </p:cNvCxnSpPr>
          <p:nvPr/>
        </p:nvCxnSpPr>
        <p:spPr>
          <a:xfrm>
            <a:off x="4758297" y="816800"/>
            <a:ext cx="1273800" cy="192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123"/>
          <p:cNvCxnSpPr>
            <a:stCxn id="1878" idx="2"/>
            <a:endCxn id="1871" idx="0"/>
          </p:cNvCxnSpPr>
          <p:nvPr/>
        </p:nvCxnSpPr>
        <p:spPr>
          <a:xfrm rot="5400000">
            <a:off x="7313477" y="1231525"/>
            <a:ext cx="1060500" cy="3891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123"/>
          <p:cNvCxnSpPr>
            <a:stCxn id="1874" idx="2"/>
            <a:endCxn id="1870" idx="2"/>
          </p:cNvCxnSpPr>
          <p:nvPr/>
        </p:nvCxnSpPr>
        <p:spPr>
          <a:xfrm flipH="1" rot="5400000">
            <a:off x="7131275" y="3175863"/>
            <a:ext cx="144000" cy="1972200"/>
          </a:xfrm>
          <a:prstGeom prst="bentConnector3">
            <a:avLst>
              <a:gd fmla="val -1653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123"/>
          <p:cNvCxnSpPr>
            <a:stCxn id="1877" idx="0"/>
            <a:endCxn id="1873" idx="1"/>
          </p:cNvCxnSpPr>
          <p:nvPr/>
        </p:nvCxnSpPr>
        <p:spPr>
          <a:xfrm rot="-5400000">
            <a:off x="3842374" y="3009988"/>
            <a:ext cx="1589100" cy="400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24"/>
          <p:cNvSpPr txBox="1"/>
          <p:nvPr>
            <p:ph idx="1" type="subTitle"/>
          </p:nvPr>
        </p:nvSpPr>
        <p:spPr>
          <a:xfrm>
            <a:off x="1457400" y="1304925"/>
            <a:ext cx="6229200" cy="22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We thank all contributors who made this release possible. Special thanks goes to </a:t>
            </a:r>
            <a:r>
              <a:rPr lang="en" sz="2500">
                <a:solidFill>
                  <a:srgbClr val="279651"/>
                </a:solidFill>
                <a:latin typeface="PT Mono"/>
                <a:ea typeface="PT Mono"/>
                <a:cs typeface="PT Mono"/>
                <a:sym typeface="PT Mono"/>
              </a:rPr>
              <a:t>@johnadtoman</a:t>
            </a:r>
            <a:r>
              <a:rPr lang="en" sz="2500"/>
              <a:t> of </a:t>
            </a:r>
            <a:r>
              <a:rPr lang="en" sz="2500">
                <a:solidFill>
                  <a:srgbClr val="279651"/>
                </a:solidFill>
                <a:latin typeface="PT Mono"/>
                <a:ea typeface="PT Mono"/>
                <a:cs typeface="PT Mono"/>
                <a:sym typeface="PT Mono"/>
              </a:rPr>
              <a:t>@Certorainc</a:t>
            </a:r>
            <a:r>
              <a:rPr lang="en" sz="2500"/>
              <a:t> for reporting the inlines assembly memory side effects bug!</a:t>
            </a:r>
            <a:endParaRPr sz="2500"/>
          </a:p>
        </p:txBody>
      </p:sp>
      <p:pic>
        <p:nvPicPr>
          <p:cNvPr id="1889" name="Google Shape;1889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95" l="0" r="0" t="5595"/>
          <a:stretch/>
        </p:blipFill>
        <p:spPr>
          <a:xfrm>
            <a:off x="3571850" y="3324225"/>
            <a:ext cx="616800" cy="616800"/>
          </a:xfrm>
          <a:prstGeom prst="ellipse">
            <a:avLst/>
          </a:prstGeom>
        </p:spPr>
      </p:pic>
      <p:sp>
        <p:nvSpPr>
          <p:cNvPr id="1890" name="Google Shape;1890;p124"/>
          <p:cNvSpPr txBox="1"/>
          <p:nvPr>
            <p:ph idx="3" type="subTitle"/>
          </p:nvPr>
        </p:nvSpPr>
        <p:spPr>
          <a:xfrm>
            <a:off x="4247950" y="3324225"/>
            <a:ext cx="1324200" cy="6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/>
              <a:t>Solidity</a:t>
            </a:r>
            <a:br>
              <a:rPr lang="en" sz="1000"/>
            </a:br>
            <a:r>
              <a:rPr lang="en" sz="1000">
                <a:solidFill>
                  <a:srgbClr val="279651"/>
                </a:solidFill>
                <a:latin typeface="PT Mono"/>
                <a:ea typeface="PT Mono"/>
                <a:cs typeface="PT Mono"/>
                <a:sym typeface="PT Mono"/>
              </a:rPr>
              <a:t>@solidity_lang</a:t>
            </a:r>
            <a:endParaRPr sz="1000">
              <a:solidFill>
                <a:srgbClr val="279651"/>
              </a:solidFill>
              <a:latin typeface="PT Mono"/>
              <a:ea typeface="PT Mono"/>
              <a:cs typeface="PT Mono"/>
              <a:sym typeface="PT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AFFFA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Google Shape;189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576" y="389475"/>
            <a:ext cx="7372850" cy="436454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>
              <a:srgbClr val="279651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26"/>
          <p:cNvSpPr/>
          <p:nvPr/>
        </p:nvSpPr>
        <p:spPr>
          <a:xfrm>
            <a:off x="4572290" y="0"/>
            <a:ext cx="4571700" cy="5143500"/>
          </a:xfrm>
          <a:prstGeom prst="rect">
            <a:avLst/>
          </a:prstGeom>
          <a:solidFill>
            <a:srgbClr val="191D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25" y="1852249"/>
            <a:ext cx="1067294" cy="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473" y="2648399"/>
            <a:ext cx="1259597" cy="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409" y="2629062"/>
            <a:ext cx="1128084" cy="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3189" y="1898452"/>
            <a:ext cx="1400524" cy="30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008" y="3389427"/>
            <a:ext cx="1400528" cy="1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0076" y="3347923"/>
            <a:ext cx="1526750" cy="2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4019" y="4031800"/>
            <a:ext cx="1238864" cy="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3897" y="4081772"/>
            <a:ext cx="1526749" cy="19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1465" y="1852254"/>
            <a:ext cx="1067300" cy="29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1050" y="1898461"/>
            <a:ext cx="1400524" cy="30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65363" y="2648400"/>
            <a:ext cx="1259562" cy="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94844" y="3392743"/>
            <a:ext cx="1400526" cy="19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57925" y="3357975"/>
            <a:ext cx="1526631" cy="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01875" y="4031772"/>
            <a:ext cx="1238850" cy="29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57250" y="2629042"/>
            <a:ext cx="1128100" cy="29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31750" y="4092271"/>
            <a:ext cx="1526749" cy="19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430778" y="558015"/>
            <a:ext cx="2854738" cy="917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88386" y="558015"/>
            <a:ext cx="2850833" cy="91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Google Shape;192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20" y="3144266"/>
            <a:ext cx="1127407" cy="112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019" y="2003648"/>
            <a:ext cx="1127407" cy="113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850" y="3144247"/>
            <a:ext cx="1127400" cy="112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718" y="867450"/>
            <a:ext cx="1127407" cy="112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3322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1571" y="867451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850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1850" y="2003648"/>
            <a:ext cx="1127400" cy="11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7549" y="2003648"/>
            <a:ext cx="1127400" cy="113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38144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7548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63247" y="2003648"/>
            <a:ext cx="1127400" cy="113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1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63246" y="3139849"/>
            <a:ext cx="1131779" cy="1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1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64997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24725" y="2003648"/>
            <a:ext cx="1127400" cy="113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078424" y="867450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24725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48946" y="2003648"/>
            <a:ext cx="1131775" cy="113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9020" y="3144266"/>
            <a:ext cx="1127407" cy="112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019" y="2003648"/>
            <a:ext cx="1127407" cy="113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850" y="3144247"/>
            <a:ext cx="1127400" cy="112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4718" y="867450"/>
            <a:ext cx="1127407" cy="112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3322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1571" y="867451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1850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850" y="2003648"/>
            <a:ext cx="1127400" cy="113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77549" y="2003648"/>
            <a:ext cx="1127400" cy="113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38144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77548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63247" y="2003648"/>
            <a:ext cx="1127400" cy="113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63246" y="3139849"/>
            <a:ext cx="1131779" cy="11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64997" y="867448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24725" y="2003648"/>
            <a:ext cx="1127400" cy="1131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1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78424" y="867450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24725" y="3144274"/>
            <a:ext cx="1127400" cy="11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648946" y="2003648"/>
            <a:ext cx="1131775" cy="113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311700" y="445025"/>
            <a:ext cx="45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90" name="Google Shape;490;p48"/>
          <p:cNvSpPr txBox="1"/>
          <p:nvPr>
            <p:ph idx="1" type="body"/>
          </p:nvPr>
        </p:nvSpPr>
        <p:spPr>
          <a:xfrm>
            <a:off x="311700" y="1552575"/>
            <a:ext cx="3843000" cy="26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Can we</a:t>
            </a:r>
            <a:r>
              <a:rPr lang="en" sz="2500"/>
              <a:t> </a:t>
            </a:r>
            <a:r>
              <a:rPr lang="en" sz="2500">
                <a:highlight>
                  <a:srgbClr val="FFDE40"/>
                </a:highlight>
              </a:rPr>
              <a:t>automatically generate</a:t>
            </a:r>
            <a:r>
              <a:rPr lang="en" sz="2500"/>
              <a:t> “</a:t>
            </a:r>
            <a:r>
              <a:rPr lang="en" sz="2500">
                <a:highlight>
                  <a:srgbClr val="C586C0"/>
                </a:highlight>
              </a:rPr>
              <a:t>equivalent</a:t>
            </a:r>
            <a:r>
              <a:rPr lang="en" sz="2500"/>
              <a:t>” </a:t>
            </a:r>
            <a:r>
              <a:rPr lang="en" sz="2500">
                <a:solidFill>
                  <a:schemeClr val="lt2"/>
                </a:solidFill>
              </a:rPr>
              <a:t>implementations?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491" name="Google Shape;491;p48"/>
          <p:cNvSpPr txBox="1"/>
          <p:nvPr/>
        </p:nvSpPr>
        <p:spPr>
          <a:xfrm>
            <a:off x="4420400" y="1185750"/>
            <a:ext cx="2214600" cy="243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safeTransferFrom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token,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to,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uint256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amount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internal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assembly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m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amount)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to)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shl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96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0x23b872dd000000000000000000000000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success :=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gas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(), token,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0x20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and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eq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mload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 success))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or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iszero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extcodesize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(token)),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returndatasize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()),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    success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) {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0x7939f424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6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revert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0x1c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0x04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0x60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6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mstore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6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0x40</a:t>
            </a: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 m)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60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65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2" name="Google Shape;492;p48"/>
          <p:cNvSpPr/>
          <p:nvPr/>
        </p:nvSpPr>
        <p:spPr>
          <a:xfrm>
            <a:off x="6900600" y="2227050"/>
            <a:ext cx="6351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48"/>
          <p:cNvSpPr txBox="1"/>
          <p:nvPr/>
        </p:nvSpPr>
        <p:spPr>
          <a:xfrm>
            <a:off x="7645875" y="1846950"/>
            <a:ext cx="11016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279651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sz="6100">
              <a:solidFill>
                <a:srgbClr val="2796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tora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